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96" r:id="rId1"/>
  </p:sldMasterIdLst>
  <p:notesMasterIdLst>
    <p:notesMasterId r:id="rId13"/>
  </p:notesMasterIdLst>
  <p:sldIdLst>
    <p:sldId id="426" r:id="rId2"/>
    <p:sldId id="433" r:id="rId3"/>
    <p:sldId id="427" r:id="rId4"/>
    <p:sldId id="428" r:id="rId5"/>
    <p:sldId id="429" r:id="rId6"/>
    <p:sldId id="470" r:id="rId7"/>
    <p:sldId id="434" r:id="rId8"/>
    <p:sldId id="430" r:id="rId9"/>
    <p:sldId id="467" r:id="rId10"/>
    <p:sldId id="468" r:id="rId11"/>
    <p:sldId id="431" r:id="rId12"/>
  </p:sldIdLst>
  <p:sldSz cx="9144000" cy="5143500" type="screen16x9"/>
  <p:notesSz cx="6858000" cy="9144000"/>
  <p:embeddedFontLst>
    <p:embeddedFont>
      <p:font typeface="Orly's Font 2" pitchFamily="66" charset="0"/>
      <p:regular r:id="rId14"/>
    </p:embeddedFont>
    <p:embeddedFont>
      <p:font typeface="Verdana" pitchFamily="34" charset="0"/>
      <p:regular r:id="rId15"/>
      <p:bold r:id="rId16"/>
      <p:italic r:id="rId17"/>
      <p:boldItalic r:id="rId18"/>
    </p:embeddedFont>
    <p:embeddedFont>
      <p:font typeface="Calibri" pitchFamily="34" charset="0"/>
      <p:regular r:id="rId19"/>
      <p:bold r:id="rId20"/>
      <p:italic r:id="rId21"/>
      <p:boldItalic r:id="rId22"/>
    </p:embeddedFont>
  </p:embeddedFontLst>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79041" autoAdjust="0"/>
  </p:normalViewPr>
  <p:slideViewPr>
    <p:cSldViewPr>
      <p:cViewPr>
        <p:scale>
          <a:sx n="95" d="100"/>
          <a:sy n="95" d="100"/>
        </p:scale>
        <p:origin x="-1506" y="-570"/>
      </p:cViewPr>
      <p:guideLst>
        <p:guide orient="horz" pos="1361"/>
        <p:guide pos="2880"/>
      </p:guideLst>
    </p:cSldViewPr>
  </p:slideViewPr>
  <p:notesTextViewPr>
    <p:cViewPr>
      <p:scale>
        <a:sx n="1" d="1"/>
        <a:sy n="1" d="1"/>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1139CB-FC8D-44BF-B5C4-C14ECADF62A0}" type="datetimeFigureOut">
              <a:rPr lang="en-US" smtClean="0"/>
              <a:pPr/>
              <a:t>8/17/2012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FCE615-EFDB-420A-87DA-FB6ECB7719F7}" type="slidenum">
              <a:rPr lang="en-US" smtClean="0"/>
              <a:pPr/>
              <a:t>‹#›</a:t>
            </a:fld>
            <a:endParaRPr lang="en-US"/>
          </a:p>
        </p:txBody>
      </p:sp>
    </p:spTree>
    <p:extLst>
      <p:ext uri="{BB962C8B-B14F-4D97-AF65-F5344CB8AC3E}">
        <p14:creationId xmlns:p14="http://schemas.microsoft.com/office/powerpoint/2010/main" xmlns="" val="33850305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smtClean="0"/>
              <a:t>LearnZillion</a:t>
            </a:r>
            <a:r>
              <a:rPr lang="en-US" baseline="0" dirty="0" smtClean="0"/>
              <a:t> Notes:</a:t>
            </a:r>
          </a:p>
          <a:p>
            <a:r>
              <a:rPr lang="en-US" baseline="0" dirty="0" smtClean="0"/>
              <a:t>--This is your hook. Start with a question to draw the student in. We want that student saying, “huh, how do you do X?” Try to be specific. For example, the hook could be “How do you know if 2/3 is greater than 5/8?” rather than something more generic such as “How do you compare fractions?”</a:t>
            </a:r>
          </a:p>
          <a:p>
            <a:r>
              <a:rPr lang="en-US" baseline="0" dirty="0" smtClean="0"/>
              <a:t>--You can fill in an example using the blue text or you can delete that text box and include some other image that explains what you’re talking about.</a:t>
            </a:r>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1</a:t>
            </a:fld>
            <a:endParaRPr lang="en-US"/>
          </a:p>
        </p:txBody>
      </p:sp>
    </p:spTree>
    <p:extLst>
      <p:ext uri="{BB962C8B-B14F-4D97-AF65-F5344CB8AC3E}">
        <p14:creationId xmlns:p14="http://schemas.microsoft.com/office/powerpoint/2010/main" xmlns="" val="20958781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smtClean="0"/>
              <a:t>LearnZillion</a:t>
            </a:r>
            <a:r>
              <a:rPr lang="en-US" dirty="0" smtClean="0"/>
              <a:t> Notes:</a:t>
            </a:r>
          </a:p>
          <a:p>
            <a:r>
              <a:rPr lang="en-US" dirty="0" smtClean="0"/>
              <a:t>--On the Extension Activities slide(s)</a:t>
            </a:r>
            <a:r>
              <a:rPr lang="en-US" baseline="0" dirty="0" smtClean="0"/>
              <a:t> you should describe 2-3 activities written with students as the audience (not teachers). Each extension activity should push the students a bit further with the lesson but in a different application or context. Each activity should be designed to take roughly 20-40 minutes. Teachers will likely display the slide in class and then assign an activity to a student or group for additional practice and differentiation. Ideally, these Extension Activities will be created such that a teacher can differentiate instruction by giving more difficult extension activities to students who have shown mastery of the lesson, and less difficult activities to students who are not yet proficient.</a:t>
            </a:r>
          </a:p>
          <a:p>
            <a:r>
              <a:rPr lang="en-US" baseline="0" dirty="0" smtClean="0"/>
              <a:t>--If you need more than one slide to list your extension activities, feel free to copy and paste this slide!</a:t>
            </a:r>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10</a:t>
            </a:fld>
            <a:endParaRPr lang="en-US"/>
          </a:p>
        </p:txBody>
      </p:sp>
    </p:spTree>
    <p:extLst>
      <p:ext uri="{BB962C8B-B14F-4D97-AF65-F5344CB8AC3E}">
        <p14:creationId xmlns:p14="http://schemas.microsoft.com/office/powerpoint/2010/main" xmlns="" val="11366614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smtClean="0"/>
              <a:t>LearnZillion</a:t>
            </a:r>
            <a:r>
              <a:rPr lang="en-US" baseline="0" dirty="0" smtClean="0"/>
              <a:t> Notes:</a:t>
            </a:r>
          </a:p>
          <a:p>
            <a:r>
              <a:rPr lang="en-US" baseline="0" dirty="0" smtClean="0"/>
              <a:t>--”Quick Quiz” is an easy way to check for student understanding at the end of a lesson. On this slide, you’ll simply display 2 problems that are similar to the previous examples. That’s it! You won’t be recording a video of this slide and when teachers download the slides, they’ll direct their students through the example on their own so you don’t need to show an answer to the question.</a:t>
            </a:r>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11</a:t>
            </a:fld>
            <a:endParaRPr lang="en-US"/>
          </a:p>
        </p:txBody>
      </p:sp>
    </p:spTree>
    <p:extLst>
      <p:ext uri="{BB962C8B-B14F-4D97-AF65-F5344CB8AC3E}">
        <p14:creationId xmlns:p14="http://schemas.microsoft.com/office/powerpoint/2010/main" xmlns="" val="1104338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smtClean="0"/>
              <a:t>LearnZillion</a:t>
            </a:r>
            <a:r>
              <a:rPr lang="en-US" dirty="0" smtClean="0"/>
              <a:t> Notes: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is our lesson</a:t>
            </a:r>
            <a:r>
              <a:rPr lang="en-US" baseline="0" dirty="0" smtClean="0"/>
              <a:t> objective. Keep it as short and student-friendly as possible. Put what they will learn in green and then how they’ll learn it in blue. For example, “</a:t>
            </a:r>
            <a:r>
              <a:rPr lang="en-US" sz="1200" dirty="0" smtClean="0">
                <a:solidFill>
                  <a:schemeClr val="accent5"/>
                </a:solidFill>
                <a:latin typeface="Orly's Font 2" pitchFamily="66" charset="0"/>
                <a:ea typeface="Verdana" pitchFamily="34" charset="0"/>
                <a:cs typeface="Verdana" pitchFamily="34" charset="0"/>
              </a:rPr>
              <a:t>In this lesson you will learn how to compare fractions with different denominators</a:t>
            </a:r>
            <a:r>
              <a:rPr lang="en-US" sz="1200" dirty="0" smtClean="0">
                <a:latin typeface="Orly's Font 2" pitchFamily="66" charset="0"/>
                <a:ea typeface="Verdana" pitchFamily="34" charset="0"/>
                <a:cs typeface="Verdana" pitchFamily="34" charset="0"/>
              </a:rPr>
              <a:t> </a:t>
            </a:r>
            <a:r>
              <a:rPr lang="en-US" sz="1200" dirty="0" smtClean="0">
                <a:solidFill>
                  <a:schemeClr val="accent1"/>
                </a:solidFill>
                <a:latin typeface="Orly's Font 2" pitchFamily="66" charset="0"/>
                <a:ea typeface="Verdana" pitchFamily="34" charset="0"/>
                <a:cs typeface="Verdana" pitchFamily="34" charset="0"/>
              </a:rPr>
              <a:t>by using a number line.”</a:t>
            </a:r>
          </a:p>
          <a:p>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2</a:t>
            </a:fld>
            <a:endParaRPr lang="en-US"/>
          </a:p>
        </p:txBody>
      </p:sp>
    </p:spTree>
    <p:extLst>
      <p:ext uri="{BB962C8B-B14F-4D97-AF65-F5344CB8AC3E}">
        <p14:creationId xmlns:p14="http://schemas.microsoft.com/office/powerpoint/2010/main" xmlns="" val="4755908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smtClean="0"/>
              <a:t>LearnZillion</a:t>
            </a:r>
            <a:r>
              <a:rPr lang="en-US" dirty="0" smtClean="0"/>
              <a:t> Notes:</a:t>
            </a:r>
          </a:p>
          <a:p>
            <a:r>
              <a:rPr lang="en-US" dirty="0" smtClean="0"/>
              <a:t>--Some</a:t>
            </a:r>
            <a:r>
              <a:rPr lang="en-US" baseline="0" dirty="0" smtClean="0"/>
              <a:t> lessons may build off of previous lessons. In those cases, it may be helpful to include one or more review slides. Use these slides to remind students of previous concepts you’ve taught in other lessons. </a:t>
            </a:r>
          </a:p>
          <a:p>
            <a:r>
              <a:rPr lang="en-US" baseline="0" dirty="0" smtClean="0"/>
              <a:t>--Feel free to move or resize the blue text box to fit your content.</a:t>
            </a:r>
          </a:p>
          <a:p>
            <a:r>
              <a:rPr lang="en-US" baseline="0" dirty="0" smtClean="0"/>
              <a:t>--Remember that you can add multiple “Let’s Review” slides if you need them or you can just delete this slide!</a:t>
            </a:r>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3</a:t>
            </a:fld>
            <a:endParaRPr lang="en-US"/>
          </a:p>
        </p:txBody>
      </p:sp>
    </p:spTree>
    <p:extLst>
      <p:ext uri="{BB962C8B-B14F-4D97-AF65-F5344CB8AC3E}">
        <p14:creationId xmlns:p14="http://schemas.microsoft.com/office/powerpoint/2010/main" xmlns="" val="42476067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smtClean="0"/>
              <a:t>LearnZillion</a:t>
            </a:r>
            <a:r>
              <a:rPr lang="en-US" baseline="0" dirty="0" smtClean="0"/>
              <a:t> Notes:</a:t>
            </a:r>
          </a:p>
          <a:p>
            <a:r>
              <a:rPr lang="en-US" baseline="0" dirty="0" smtClean="0"/>
              <a:t>--For some lessons it may be best to include a slide or two about “A Common Mistake.” These slides show students what mistakes to avoid so that they can follow the Core Lessons more easily.</a:t>
            </a:r>
          </a:p>
          <a:p>
            <a:r>
              <a:rPr lang="en-US" baseline="0" dirty="0" smtClean="0"/>
              <a:t>--Feel free to move or resize the blue text box to fit your content.</a:t>
            </a:r>
          </a:p>
          <a:p>
            <a:r>
              <a:rPr lang="en-US" baseline="0" dirty="0" smtClean="0"/>
              <a:t>--Remember that you can add multiple “A Common Mistake” slides if you need them or you can just delete this slide!</a:t>
            </a:r>
            <a:endParaRPr lang="en-US" dirty="0" smtClean="0"/>
          </a:p>
          <a:p>
            <a:endParaRPr lang="en-US" baseline="0" dirty="0" smtClean="0"/>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4</a:t>
            </a:fld>
            <a:endParaRPr lang="en-US"/>
          </a:p>
        </p:txBody>
      </p:sp>
    </p:spTree>
    <p:extLst>
      <p:ext uri="{BB962C8B-B14F-4D97-AF65-F5344CB8AC3E}">
        <p14:creationId xmlns:p14="http://schemas.microsoft.com/office/powerpoint/2010/main" xmlns="" val="1669814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smtClean="0"/>
              <a:t>LearnZillion</a:t>
            </a:r>
            <a:r>
              <a:rPr lang="en-US" baseline="0" dirty="0" smtClean="0"/>
              <a:t> Notes:</a:t>
            </a:r>
          </a:p>
          <a:p>
            <a:r>
              <a:rPr lang="en-US" baseline="0" dirty="0" smtClean="0"/>
              <a:t>--The Core Lesson may take more than one slide. You can add as many of these slides as you like. Simply click on “New Slide” and then select the Core Lesson template slide to add a new one.</a:t>
            </a:r>
          </a:p>
          <a:p>
            <a:r>
              <a:rPr lang="en-US" baseline="0" dirty="0" smtClean="0"/>
              <a:t>--Feel free to move or resize the blue text box to fit your content.</a:t>
            </a:r>
          </a:p>
          <a:p>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5</a:t>
            </a:fld>
            <a:endParaRPr lang="en-US"/>
          </a:p>
        </p:txBody>
      </p:sp>
    </p:spTree>
    <p:extLst>
      <p:ext uri="{BB962C8B-B14F-4D97-AF65-F5344CB8AC3E}">
        <p14:creationId xmlns:p14="http://schemas.microsoft.com/office/powerpoint/2010/main" xmlns="" val="22269896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smtClean="0"/>
              <a:t>LearnZillion</a:t>
            </a:r>
            <a:r>
              <a:rPr lang="en-US" baseline="0" dirty="0" smtClean="0"/>
              <a:t> Notes:</a:t>
            </a:r>
          </a:p>
          <a:p>
            <a:r>
              <a:rPr lang="en-US" baseline="0" dirty="0" smtClean="0"/>
              <a:t>--The Core Lesson may take more than one slide. You can add as many of these slides as you like. Simply click on “New Slide” and then select the Core Lesson template slide to add a new one.</a:t>
            </a:r>
          </a:p>
          <a:p>
            <a:r>
              <a:rPr lang="en-US" baseline="0" dirty="0" smtClean="0"/>
              <a:t>--Feel free to move or resize the blue text box to fit your content.</a:t>
            </a:r>
          </a:p>
          <a:p>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6</a:t>
            </a:fld>
            <a:endParaRPr lang="en-US"/>
          </a:p>
        </p:txBody>
      </p:sp>
    </p:spTree>
    <p:extLst>
      <p:ext uri="{BB962C8B-B14F-4D97-AF65-F5344CB8AC3E}">
        <p14:creationId xmlns:p14="http://schemas.microsoft.com/office/powerpoint/2010/main" xmlns="" val="22269896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smtClean="0"/>
              <a:t>LearnZillion</a:t>
            </a:r>
            <a:r>
              <a:rPr lang="en-US" baseline="0" dirty="0" smtClean="0"/>
              <a:t> Notes:</a:t>
            </a:r>
          </a:p>
          <a:p>
            <a:r>
              <a:rPr lang="en-US" baseline="0" dirty="0" smtClean="0"/>
              <a:t>--This is the lesson conclusion. On this slide you’ll change your original lesson objective to past tense and explain what the student has just learned. You can retype it here or you can delete the text on this slide and then just copy and paste the text box from the original Lesson Objective slide and then edit it to make it past tense!</a:t>
            </a:r>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7</a:t>
            </a:fld>
            <a:endParaRPr lang="en-US"/>
          </a:p>
        </p:txBody>
      </p:sp>
    </p:spTree>
    <p:extLst>
      <p:ext uri="{BB962C8B-B14F-4D97-AF65-F5344CB8AC3E}">
        <p14:creationId xmlns:p14="http://schemas.microsoft.com/office/powerpoint/2010/main" xmlns="" val="33202961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smtClean="0"/>
              <a:t>LearnZillion</a:t>
            </a:r>
            <a:r>
              <a:rPr lang="en-US" baseline="0" dirty="0" smtClean="0"/>
              <a:t> Notes:</a:t>
            </a:r>
          </a:p>
          <a:p>
            <a:r>
              <a:rPr lang="en-US" baseline="0" dirty="0" smtClean="0"/>
              <a:t>--The “Guided Practice” should include 1 practice problem that targets the skill that was used in the Core Lesson. Use the same vocabulary and process you used in the original lesson to solve this problem. You’ll be making a video in which you solve this question using your tablet and pen, so all you need to do is write the question on this slide.</a:t>
            </a:r>
          </a:p>
        </p:txBody>
      </p:sp>
      <p:sp>
        <p:nvSpPr>
          <p:cNvPr id="4" name="Slide Number Placeholder 3"/>
          <p:cNvSpPr>
            <a:spLocks noGrp="1"/>
          </p:cNvSpPr>
          <p:nvPr>
            <p:ph type="sldNum" sz="quarter" idx="10"/>
          </p:nvPr>
        </p:nvSpPr>
        <p:spPr/>
        <p:txBody>
          <a:bodyPr/>
          <a:lstStyle/>
          <a:p>
            <a:fld id="{5AFCE615-EFDB-420A-87DA-FB6ECB7719F7}" type="slidenum">
              <a:rPr lang="en-US" smtClean="0"/>
              <a:pPr/>
              <a:t>8</a:t>
            </a:fld>
            <a:endParaRPr lang="en-US"/>
          </a:p>
        </p:txBody>
      </p:sp>
    </p:spTree>
    <p:extLst>
      <p:ext uri="{BB962C8B-B14F-4D97-AF65-F5344CB8AC3E}">
        <p14:creationId xmlns:p14="http://schemas.microsoft.com/office/powerpoint/2010/main" xmlns="" val="15307576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smtClean="0"/>
              <a:t>LearnZillion</a:t>
            </a:r>
            <a:r>
              <a:rPr lang="en-US" dirty="0" smtClean="0"/>
              <a:t> Notes:</a:t>
            </a:r>
          </a:p>
          <a:p>
            <a:r>
              <a:rPr lang="en-US" dirty="0" smtClean="0"/>
              <a:t>--On the Extension Activities slide(s)</a:t>
            </a:r>
            <a:r>
              <a:rPr lang="en-US" baseline="0" dirty="0" smtClean="0"/>
              <a:t> you should describe 2-3 activities written with students as the audience (not teachers). Each extension activity should push the students a bit further with the lesson but in a different application or context. Each activity should be designed to take roughly 20-40 minutes. Teachers will likely display the slide in class and then assign an activity to a student or group for additional practice and differentiation. Ideally, these Extension Activities will be created such that a teacher can differentiate instruction by giving more difficult extension activities to students who have shown mastery of the lesson, and less difficult activities to students who are not yet proficient.</a:t>
            </a:r>
          </a:p>
          <a:p>
            <a:r>
              <a:rPr lang="en-US" baseline="0" dirty="0" smtClean="0"/>
              <a:t>--If you need more than one slide to list your extension activities, feel free to copy and paste this slide!</a:t>
            </a:r>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9</a:t>
            </a:fld>
            <a:endParaRPr lang="en-US"/>
          </a:p>
        </p:txBody>
      </p:sp>
    </p:spTree>
    <p:extLst>
      <p:ext uri="{BB962C8B-B14F-4D97-AF65-F5344CB8AC3E}">
        <p14:creationId xmlns:p14="http://schemas.microsoft.com/office/powerpoint/2010/main" xmlns="" val="11366614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age">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54381026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3">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571500" y="1234440"/>
            <a:ext cx="3771900" cy="3497580"/>
          </a:xfrm>
        </p:spPr>
        <p:txBody>
          <a:bodyPr/>
          <a:lstStyle>
            <a:lvl1pPr marL="0" indent="0">
              <a:buNone/>
              <a:defRPr/>
            </a:lvl1pPr>
          </a:lstStyle>
          <a:p>
            <a:r>
              <a:rPr lang="en-US" dirty="0" smtClean="0"/>
              <a:t>Insert Picture/Visual Here</a:t>
            </a:r>
            <a:endParaRPr lang="en-US" dirty="0"/>
          </a:p>
        </p:txBody>
      </p:sp>
      <p:sp>
        <p:nvSpPr>
          <p:cNvPr id="6" name="Text Placeholder 5"/>
          <p:cNvSpPr>
            <a:spLocks noGrp="1"/>
          </p:cNvSpPr>
          <p:nvPr>
            <p:ph type="body" sz="quarter" idx="11"/>
          </p:nvPr>
        </p:nvSpPr>
        <p:spPr>
          <a:xfrm>
            <a:off x="571500" y="308610"/>
            <a:ext cx="8001000" cy="720090"/>
          </a:xfrm>
        </p:spPr>
        <p:txBody>
          <a:bodyPr/>
          <a:lstStyle>
            <a:lvl1pPr marL="0" indent="0">
              <a:buNone/>
              <a:defRPr baseline="0"/>
            </a:lvl1pPr>
          </a:lstStyle>
          <a:p>
            <a:pPr lvl="0"/>
            <a:endParaRPr lang="en-US" dirty="0"/>
          </a:p>
        </p:txBody>
      </p:sp>
      <p:sp>
        <p:nvSpPr>
          <p:cNvPr id="13" name="Text Placeholder 3"/>
          <p:cNvSpPr>
            <a:spLocks noGrp="1"/>
          </p:cNvSpPr>
          <p:nvPr>
            <p:ph type="body" sz="quarter" idx="12"/>
          </p:nvPr>
        </p:nvSpPr>
        <p:spPr>
          <a:xfrm>
            <a:off x="4686300" y="1234440"/>
            <a:ext cx="4114800" cy="1028700"/>
          </a:xfrm>
        </p:spPr>
        <p:txBody>
          <a:bodyPr/>
          <a:lstStyle>
            <a:lvl1pPr marL="0" indent="0">
              <a:buNone/>
              <a:defRPr>
                <a:solidFill>
                  <a:schemeClr val="accent1"/>
                </a:solidFill>
              </a:defRPr>
            </a:lvl1pPr>
          </a:lstStyle>
          <a:p>
            <a:r>
              <a:rPr lang="en-US" sz="2400" dirty="0" smtClean="0"/>
              <a:t>You can use this box for text</a:t>
            </a:r>
            <a:endParaRPr lang="en-US" sz="2400" dirty="0"/>
          </a:p>
        </p:txBody>
      </p:sp>
      <p:sp>
        <p:nvSpPr>
          <p:cNvPr id="14" name="Text Placeholder 4"/>
          <p:cNvSpPr>
            <a:spLocks noGrp="1"/>
          </p:cNvSpPr>
          <p:nvPr>
            <p:ph type="body" sz="quarter" idx="13"/>
          </p:nvPr>
        </p:nvSpPr>
        <p:spPr>
          <a:xfrm>
            <a:off x="4686300" y="2366010"/>
            <a:ext cx="4114800" cy="1028700"/>
          </a:xfrm>
        </p:spPr>
        <p:txBody>
          <a:bodyPr/>
          <a:lstStyle>
            <a:lvl1pPr marL="0" indent="0">
              <a:buNone/>
              <a:defRPr>
                <a:solidFill>
                  <a:schemeClr val="accent5"/>
                </a:solidFill>
              </a:defRPr>
            </a:lvl1pPr>
          </a:lstStyle>
          <a:p>
            <a:r>
              <a:rPr lang="en-US" sz="2400" dirty="0" smtClean="0"/>
              <a:t>Or this box</a:t>
            </a:r>
            <a:endParaRPr lang="en-US" sz="2400" dirty="0"/>
          </a:p>
        </p:txBody>
      </p:sp>
      <p:sp>
        <p:nvSpPr>
          <p:cNvPr id="15" name="Text Placeholder 5"/>
          <p:cNvSpPr>
            <a:spLocks noGrp="1"/>
          </p:cNvSpPr>
          <p:nvPr>
            <p:ph type="body" sz="quarter" idx="14"/>
          </p:nvPr>
        </p:nvSpPr>
        <p:spPr>
          <a:xfrm>
            <a:off x="4686300" y="3497580"/>
            <a:ext cx="4114800" cy="1028700"/>
          </a:xfrm>
        </p:spPr>
        <p:txBody>
          <a:bodyPr/>
          <a:lstStyle>
            <a:lvl1pPr marL="0" indent="0">
              <a:buNone/>
              <a:defRPr>
                <a:solidFill>
                  <a:schemeClr val="accent3"/>
                </a:solidFill>
              </a:defRPr>
            </a:lvl1pPr>
          </a:lstStyle>
          <a:p>
            <a:r>
              <a:rPr lang="en-US" sz="2400" dirty="0" smtClean="0"/>
              <a:t>Or this box.  Move them around, if necessary. Or just delete.</a:t>
            </a:r>
            <a:endParaRPr lang="en-US" sz="2400" dirty="0"/>
          </a:p>
        </p:txBody>
      </p:sp>
    </p:spTree>
    <p:extLst>
      <p:ext uri="{BB962C8B-B14F-4D97-AF65-F5344CB8AC3E}">
        <p14:creationId xmlns:p14="http://schemas.microsoft.com/office/powerpoint/2010/main" xmlns="" val="271331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lt">
                                    <p:tmAbs val="80"/>
                                  </p:iterate>
                                  <p:childTnLst>
                                    <p:set>
                                      <p:cBhvr>
                                        <p:cTn id="10"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lt">
                                    <p:tmAbs val="80"/>
                                  </p:iterate>
                                  <p:childTnLst>
                                    <p:set>
                                      <p:cBhvr>
                                        <p:cTn id="14"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14" grpId="0" build="p"/>
      <p:bldP spid="15" grpId="0" bui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4">
    <p:spTree>
      <p:nvGrpSpPr>
        <p:cNvPr id="1" name=""/>
        <p:cNvGrpSpPr/>
        <p:nvPr/>
      </p:nvGrpSpPr>
      <p:grpSpPr>
        <a:xfrm>
          <a:off x="0" y="0"/>
          <a:ext cx="0" cy="0"/>
          <a:chOff x="0" y="0"/>
          <a:chExt cx="0" cy="0"/>
        </a:xfrm>
      </p:grpSpPr>
      <p:sp>
        <p:nvSpPr>
          <p:cNvPr id="2" name="Rectangle 1"/>
          <p:cNvSpPr/>
          <p:nvPr userDrawn="1"/>
        </p:nvSpPr>
        <p:spPr>
          <a:xfrm>
            <a:off x="571500" y="308610"/>
            <a:ext cx="4914900" cy="411480"/>
          </a:xfrm>
          <a:prstGeom prst="rect">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6" name="Text Placeholder 5"/>
          <p:cNvSpPr>
            <a:spLocks noGrp="1"/>
          </p:cNvSpPr>
          <p:nvPr>
            <p:ph type="body" sz="quarter" idx="11"/>
          </p:nvPr>
        </p:nvSpPr>
        <p:spPr>
          <a:xfrm>
            <a:off x="571500" y="308610"/>
            <a:ext cx="8001000" cy="411480"/>
          </a:xfrm>
        </p:spPr>
        <p:txBody>
          <a:bodyPr/>
          <a:lstStyle>
            <a:lvl1pPr marL="0" indent="0">
              <a:buNone/>
              <a:defRPr baseline="0"/>
            </a:lvl1pPr>
          </a:lstStyle>
          <a:p>
            <a:pPr lvl="0"/>
            <a:endParaRPr lang="en-US" dirty="0"/>
          </a:p>
        </p:txBody>
      </p:sp>
      <p:sp>
        <p:nvSpPr>
          <p:cNvPr id="11" name="Picture Placeholder 3"/>
          <p:cNvSpPr>
            <a:spLocks noGrp="1"/>
          </p:cNvSpPr>
          <p:nvPr>
            <p:ph type="pic" sz="quarter" idx="10" hasCustomPrompt="1"/>
          </p:nvPr>
        </p:nvSpPr>
        <p:spPr>
          <a:xfrm>
            <a:off x="685800" y="1028700"/>
            <a:ext cx="3771900" cy="3600450"/>
          </a:xfrm>
        </p:spPr>
        <p:txBody>
          <a:bodyPr/>
          <a:lstStyle>
            <a:lvl1pPr marL="0" indent="0">
              <a:buNone/>
              <a:defRPr/>
            </a:lvl1pPr>
          </a:lstStyle>
          <a:p>
            <a:r>
              <a:rPr lang="en-US" dirty="0" smtClean="0"/>
              <a:t>Insert Picture/Visual Here</a:t>
            </a:r>
            <a:endParaRPr lang="en-US" dirty="0"/>
          </a:p>
        </p:txBody>
      </p:sp>
      <p:sp>
        <p:nvSpPr>
          <p:cNvPr id="8" name="Text Placeholder 3"/>
          <p:cNvSpPr>
            <a:spLocks noGrp="1"/>
          </p:cNvSpPr>
          <p:nvPr>
            <p:ph type="body" sz="quarter" idx="12"/>
          </p:nvPr>
        </p:nvSpPr>
        <p:spPr>
          <a:xfrm>
            <a:off x="4686300" y="1234440"/>
            <a:ext cx="4114800" cy="1028700"/>
          </a:xfrm>
        </p:spPr>
        <p:txBody>
          <a:bodyPr/>
          <a:lstStyle>
            <a:lvl1pPr marL="0" indent="0">
              <a:buNone/>
              <a:defRPr>
                <a:solidFill>
                  <a:schemeClr val="accent1"/>
                </a:solidFill>
              </a:defRPr>
            </a:lvl1pPr>
          </a:lstStyle>
          <a:p>
            <a:r>
              <a:rPr lang="en-US" sz="2400" dirty="0" smtClean="0"/>
              <a:t>You can use this box for text</a:t>
            </a:r>
            <a:endParaRPr lang="en-US" sz="2400" dirty="0"/>
          </a:p>
        </p:txBody>
      </p:sp>
      <p:sp>
        <p:nvSpPr>
          <p:cNvPr id="9" name="Text Placeholder 4"/>
          <p:cNvSpPr>
            <a:spLocks noGrp="1"/>
          </p:cNvSpPr>
          <p:nvPr>
            <p:ph type="body" sz="quarter" idx="13"/>
          </p:nvPr>
        </p:nvSpPr>
        <p:spPr>
          <a:xfrm>
            <a:off x="4686300" y="2366010"/>
            <a:ext cx="4114800" cy="1028700"/>
          </a:xfrm>
        </p:spPr>
        <p:txBody>
          <a:bodyPr/>
          <a:lstStyle>
            <a:lvl1pPr marL="0" indent="0">
              <a:buNone/>
              <a:defRPr>
                <a:solidFill>
                  <a:schemeClr val="accent5"/>
                </a:solidFill>
              </a:defRPr>
            </a:lvl1pPr>
          </a:lstStyle>
          <a:p>
            <a:r>
              <a:rPr lang="en-US" sz="2400" dirty="0" smtClean="0"/>
              <a:t>Or this box</a:t>
            </a:r>
            <a:endParaRPr lang="en-US" sz="2400" dirty="0"/>
          </a:p>
        </p:txBody>
      </p:sp>
      <p:sp>
        <p:nvSpPr>
          <p:cNvPr id="10" name="Text Placeholder 5"/>
          <p:cNvSpPr>
            <a:spLocks noGrp="1"/>
          </p:cNvSpPr>
          <p:nvPr>
            <p:ph type="body" sz="quarter" idx="14"/>
          </p:nvPr>
        </p:nvSpPr>
        <p:spPr>
          <a:xfrm>
            <a:off x="4686300" y="3497580"/>
            <a:ext cx="4114800" cy="1028700"/>
          </a:xfrm>
        </p:spPr>
        <p:txBody>
          <a:bodyPr/>
          <a:lstStyle>
            <a:lvl1pPr marL="0" indent="0">
              <a:buNone/>
              <a:defRPr>
                <a:solidFill>
                  <a:schemeClr val="accent3"/>
                </a:solidFill>
              </a:defRPr>
            </a:lvl1pPr>
          </a:lstStyle>
          <a:p>
            <a:r>
              <a:rPr lang="en-US" sz="2400" dirty="0" smtClean="0"/>
              <a:t>Or this box.  Move them around, if necessary. Or just delete.</a:t>
            </a:r>
            <a:endParaRPr lang="en-US" sz="2400" dirty="0"/>
          </a:p>
        </p:txBody>
      </p:sp>
    </p:spTree>
    <p:extLst>
      <p:ext uri="{BB962C8B-B14F-4D97-AF65-F5344CB8AC3E}">
        <p14:creationId xmlns:p14="http://schemas.microsoft.com/office/powerpoint/2010/main" xmlns="" val="2227133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lt">
                                    <p:tmAbs val="80"/>
                                  </p:iterate>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lt">
                                    <p:tmAbs val="80"/>
                                  </p:iterate>
                                  <p:childTnLst>
                                    <p:set>
                                      <p:cBhvr>
                                        <p:cTn id="1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P spid="10" grpId="0" bui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52400" y="109539"/>
            <a:ext cx="7696200" cy="373856"/>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xmlns="" val="2327725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t's Review">
    <p:spTree>
      <p:nvGrpSpPr>
        <p:cNvPr id="1" name=""/>
        <p:cNvGrpSpPr/>
        <p:nvPr/>
      </p:nvGrpSpPr>
      <p:grpSpPr>
        <a:xfrm>
          <a:off x="0" y="0"/>
          <a:ext cx="0" cy="0"/>
          <a:chOff x="0" y="0"/>
          <a:chExt cx="0" cy="0"/>
        </a:xfrm>
      </p:grpSpPr>
      <p:grpSp>
        <p:nvGrpSpPr>
          <p:cNvPr id="3" name="Group 2"/>
          <p:cNvGrpSpPr>
            <a:grpSpLocks/>
          </p:cNvGrpSpPr>
          <p:nvPr userDrawn="1"/>
        </p:nvGrpSpPr>
        <p:grpSpPr bwMode="auto">
          <a:xfrm>
            <a:off x="457200" y="205740"/>
            <a:ext cx="3086100" cy="617220"/>
            <a:chOff x="457200" y="228600"/>
            <a:chExt cx="3086100" cy="685800"/>
          </a:xfrm>
        </p:grpSpPr>
        <p:sp>
          <p:nvSpPr>
            <p:cNvPr id="4" name="Text Placeholder 1"/>
            <p:cNvSpPr txBox="1">
              <a:spLocks/>
            </p:cNvSpPr>
            <p:nvPr/>
          </p:nvSpPr>
          <p:spPr bwMode="auto">
            <a:xfrm>
              <a:off x="571500" y="468630"/>
              <a:ext cx="2171700" cy="4457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20000"/>
                </a:spcBef>
                <a:buFont typeface="Wingdings" pitchFamily="2" charset="2"/>
                <a:buNone/>
              </a:pPr>
              <a:r>
                <a:rPr lang="en-US" sz="2400" dirty="0">
                  <a:solidFill>
                    <a:schemeClr val="bg1"/>
                  </a:solidFill>
                  <a:latin typeface="Orly's Font 2" pitchFamily="66" charset="0"/>
                </a:rPr>
                <a:t>Let’s Review</a:t>
              </a:r>
            </a:p>
          </p:txBody>
        </p:sp>
        <p:sp>
          <p:nvSpPr>
            <p:cNvPr id="5" name="Rectangle 4"/>
            <p:cNvSpPr/>
            <p:nvPr/>
          </p:nvSpPr>
          <p:spPr>
            <a:xfrm>
              <a:off x="457200" y="228600"/>
              <a:ext cx="3086100" cy="57150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endParaRPr lang="en-US" sz="2400" dirty="0">
                <a:latin typeface="Verdana" pitchFamily="34" charset="0"/>
              </a:endParaRPr>
            </a:p>
          </p:txBody>
        </p:sp>
        <p:sp>
          <p:nvSpPr>
            <p:cNvPr id="6" name="TextBox 43"/>
            <p:cNvSpPr txBox="1">
              <a:spLocks noChangeArrowheads="1"/>
            </p:cNvSpPr>
            <p:nvPr userDrawn="1"/>
          </p:nvSpPr>
          <p:spPr bwMode="auto">
            <a:xfrm>
              <a:off x="638629" y="303612"/>
              <a:ext cx="2857500" cy="5813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sz="2800" dirty="0">
                  <a:solidFill>
                    <a:schemeClr val="bg1"/>
                  </a:solidFill>
                  <a:latin typeface="Orly's Font 2" pitchFamily="66" charset="0"/>
                </a:rPr>
                <a:t>Let’s Review</a:t>
              </a:r>
            </a:p>
          </p:txBody>
        </p:sp>
      </p:grpSp>
    </p:spTree>
    <p:extLst>
      <p:ext uri="{BB962C8B-B14F-4D97-AF65-F5344CB8AC3E}">
        <p14:creationId xmlns:p14="http://schemas.microsoft.com/office/powerpoint/2010/main" xmlns="" val="1041883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 Common Mistake">
    <p:spTree>
      <p:nvGrpSpPr>
        <p:cNvPr id="1" name=""/>
        <p:cNvGrpSpPr/>
        <p:nvPr/>
      </p:nvGrpSpPr>
      <p:grpSpPr>
        <a:xfrm>
          <a:off x="0" y="0"/>
          <a:ext cx="0" cy="0"/>
          <a:chOff x="0" y="0"/>
          <a:chExt cx="0" cy="0"/>
        </a:xfrm>
      </p:grpSpPr>
      <p:grpSp>
        <p:nvGrpSpPr>
          <p:cNvPr id="22" name="Group 21"/>
          <p:cNvGrpSpPr>
            <a:grpSpLocks/>
          </p:cNvGrpSpPr>
          <p:nvPr userDrawn="1"/>
        </p:nvGrpSpPr>
        <p:grpSpPr bwMode="auto">
          <a:xfrm>
            <a:off x="228600" y="205741"/>
            <a:ext cx="4800600" cy="651508"/>
            <a:chOff x="304799" y="228600"/>
            <a:chExt cx="3200400" cy="723898"/>
          </a:xfrm>
        </p:grpSpPr>
        <p:sp>
          <p:nvSpPr>
            <p:cNvPr id="23" name="Text Placeholder 1"/>
            <p:cNvSpPr txBox="1">
              <a:spLocks/>
            </p:cNvSpPr>
            <p:nvPr/>
          </p:nvSpPr>
          <p:spPr bwMode="auto">
            <a:xfrm>
              <a:off x="571500" y="468630"/>
              <a:ext cx="2171700" cy="4457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20000"/>
                </a:spcBef>
                <a:buFont typeface="Wingdings" pitchFamily="2" charset="2"/>
                <a:buNone/>
              </a:pPr>
              <a:r>
                <a:rPr lang="en-US" sz="2400" dirty="0">
                  <a:solidFill>
                    <a:schemeClr val="bg1"/>
                  </a:solidFill>
                  <a:latin typeface="Orly's Font 2" pitchFamily="66" charset="0"/>
                </a:rPr>
                <a:t>Let’s Review</a:t>
              </a:r>
            </a:p>
          </p:txBody>
        </p:sp>
        <p:sp>
          <p:nvSpPr>
            <p:cNvPr id="24" name="Rectangle 23"/>
            <p:cNvSpPr/>
            <p:nvPr/>
          </p:nvSpPr>
          <p:spPr>
            <a:xfrm>
              <a:off x="381000" y="228600"/>
              <a:ext cx="2971799" cy="685801"/>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endParaRPr lang="en-US" sz="2400" dirty="0">
                <a:latin typeface="Verdana" pitchFamily="34" charset="0"/>
              </a:endParaRPr>
            </a:p>
          </p:txBody>
        </p:sp>
        <p:sp>
          <p:nvSpPr>
            <p:cNvPr id="25" name="TextBox 43"/>
            <p:cNvSpPr txBox="1">
              <a:spLocks noChangeArrowheads="1"/>
            </p:cNvSpPr>
            <p:nvPr userDrawn="1"/>
          </p:nvSpPr>
          <p:spPr bwMode="auto">
            <a:xfrm>
              <a:off x="304799" y="371143"/>
              <a:ext cx="3200400" cy="58135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sz="2800" dirty="0" smtClean="0">
                  <a:solidFill>
                    <a:schemeClr val="bg1"/>
                  </a:solidFill>
                  <a:latin typeface="Orly's Font 2" pitchFamily="66" charset="0"/>
                </a:rPr>
                <a:t>A Common Mistake</a:t>
              </a:r>
              <a:endParaRPr lang="en-US" sz="2800" dirty="0">
                <a:solidFill>
                  <a:schemeClr val="bg1"/>
                </a:solidFill>
                <a:latin typeface="Orly's Font 2" pitchFamily="66" charset="0"/>
              </a:endParaRPr>
            </a:p>
          </p:txBody>
        </p:sp>
      </p:grpSp>
    </p:spTree>
    <p:extLst>
      <p:ext uri="{BB962C8B-B14F-4D97-AF65-F5344CB8AC3E}">
        <p14:creationId xmlns:p14="http://schemas.microsoft.com/office/powerpoint/2010/main" xmlns="" val="1219026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re Lesson">
    <p:spTree>
      <p:nvGrpSpPr>
        <p:cNvPr id="1" name=""/>
        <p:cNvGrpSpPr/>
        <p:nvPr/>
      </p:nvGrpSpPr>
      <p:grpSpPr>
        <a:xfrm>
          <a:off x="0" y="0"/>
          <a:ext cx="0" cy="0"/>
          <a:chOff x="0" y="0"/>
          <a:chExt cx="0" cy="0"/>
        </a:xfrm>
      </p:grpSpPr>
      <p:grpSp>
        <p:nvGrpSpPr>
          <p:cNvPr id="2" name="Group 1"/>
          <p:cNvGrpSpPr/>
          <p:nvPr userDrawn="1"/>
        </p:nvGrpSpPr>
        <p:grpSpPr>
          <a:xfrm>
            <a:off x="342900" y="205741"/>
            <a:ext cx="3200400" cy="617220"/>
            <a:chOff x="342701" y="228600"/>
            <a:chExt cx="3205966" cy="685800"/>
          </a:xfrm>
        </p:grpSpPr>
        <p:sp>
          <p:nvSpPr>
            <p:cNvPr id="3" name="Text Placeholder 1"/>
            <p:cNvSpPr txBox="1">
              <a:spLocks/>
            </p:cNvSpPr>
            <p:nvPr/>
          </p:nvSpPr>
          <p:spPr>
            <a:xfrm>
              <a:off x="571500" y="468630"/>
              <a:ext cx="2171700" cy="445770"/>
            </a:xfrm>
            <a:prstGeom prst="rect">
              <a:avLst/>
            </a:prstGeom>
          </p:spPr>
          <p:txBody>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dirty="0" smtClean="0">
                  <a:solidFill>
                    <a:schemeClr val="bg1"/>
                  </a:solidFill>
                  <a:latin typeface="Orly's Font 2" pitchFamily="66" charset="0"/>
                </a:rPr>
                <a:t>Let’s Review</a:t>
              </a:r>
              <a:endParaRPr lang="en-US" dirty="0">
                <a:solidFill>
                  <a:schemeClr val="bg1"/>
                </a:solidFill>
                <a:latin typeface="Orly's Font 2" pitchFamily="66" charset="0"/>
              </a:endParaRPr>
            </a:p>
          </p:txBody>
        </p:sp>
        <p:sp>
          <p:nvSpPr>
            <p:cNvPr id="4" name="Rectangle 3"/>
            <p:cNvSpPr/>
            <p:nvPr/>
          </p:nvSpPr>
          <p:spPr>
            <a:xfrm>
              <a:off x="342701" y="228600"/>
              <a:ext cx="3205966" cy="68580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5" name="TextBox 4"/>
            <p:cNvSpPr txBox="1"/>
            <p:nvPr/>
          </p:nvSpPr>
          <p:spPr>
            <a:xfrm>
              <a:off x="628749" y="333044"/>
              <a:ext cx="2633870" cy="581356"/>
            </a:xfrm>
            <a:prstGeom prst="rect">
              <a:avLst/>
            </a:prstGeom>
            <a:noFill/>
          </p:spPr>
          <p:txBody>
            <a:bodyPr wrap="square" rtlCol="0">
              <a:spAutoFit/>
            </a:bodyPr>
            <a:lstStyle/>
            <a:p>
              <a:r>
                <a:rPr lang="en-US" sz="2800" dirty="0" smtClean="0">
                  <a:solidFill>
                    <a:schemeClr val="bg1"/>
                  </a:solidFill>
                  <a:latin typeface="Orly's Font 2" pitchFamily="66" charset="0"/>
                  <a:ea typeface="Verdana" pitchFamily="34" charset="0"/>
                  <a:cs typeface="Verdana" pitchFamily="34" charset="0"/>
                </a:rPr>
                <a:t>Core Lesson</a:t>
              </a:r>
            </a:p>
          </p:txBody>
        </p:sp>
      </p:grpSp>
    </p:spTree>
    <p:extLst>
      <p:ext uri="{BB962C8B-B14F-4D97-AF65-F5344CB8AC3E}">
        <p14:creationId xmlns:p14="http://schemas.microsoft.com/office/powerpoint/2010/main" xmlns="" val="2452673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uided Practice">
    <p:spTree>
      <p:nvGrpSpPr>
        <p:cNvPr id="1" name=""/>
        <p:cNvGrpSpPr/>
        <p:nvPr/>
      </p:nvGrpSpPr>
      <p:grpSpPr>
        <a:xfrm>
          <a:off x="0" y="0"/>
          <a:ext cx="0" cy="0"/>
          <a:chOff x="0" y="0"/>
          <a:chExt cx="0" cy="0"/>
        </a:xfrm>
      </p:grpSpPr>
      <p:grpSp>
        <p:nvGrpSpPr>
          <p:cNvPr id="2" name="Group 1"/>
          <p:cNvGrpSpPr/>
          <p:nvPr userDrawn="1"/>
        </p:nvGrpSpPr>
        <p:grpSpPr>
          <a:xfrm>
            <a:off x="342900" y="205741"/>
            <a:ext cx="3657598" cy="626090"/>
            <a:chOff x="457200" y="228600"/>
            <a:chExt cx="2831689" cy="695656"/>
          </a:xfrm>
        </p:grpSpPr>
        <p:sp>
          <p:nvSpPr>
            <p:cNvPr id="3" name="Text Placeholder 1"/>
            <p:cNvSpPr txBox="1">
              <a:spLocks/>
            </p:cNvSpPr>
            <p:nvPr/>
          </p:nvSpPr>
          <p:spPr>
            <a:xfrm>
              <a:off x="571500" y="468630"/>
              <a:ext cx="2171700" cy="445770"/>
            </a:xfrm>
            <a:prstGeom prst="rect">
              <a:avLst/>
            </a:prstGeom>
          </p:spPr>
          <p:txBody>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dirty="0" smtClean="0">
                  <a:solidFill>
                    <a:schemeClr val="bg1"/>
                  </a:solidFill>
                  <a:latin typeface="Orly's Font 2" pitchFamily="66" charset="0"/>
                </a:rPr>
                <a:t>Let’s Review</a:t>
              </a:r>
              <a:endParaRPr lang="en-US" dirty="0">
                <a:solidFill>
                  <a:schemeClr val="bg1"/>
                </a:solidFill>
                <a:latin typeface="Orly's Font 2" pitchFamily="66" charset="0"/>
              </a:endParaRPr>
            </a:p>
          </p:txBody>
        </p:sp>
        <p:sp>
          <p:nvSpPr>
            <p:cNvPr id="4" name="Rectangle 3"/>
            <p:cNvSpPr/>
            <p:nvPr/>
          </p:nvSpPr>
          <p:spPr>
            <a:xfrm>
              <a:off x="457200" y="228600"/>
              <a:ext cx="2831689" cy="68580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5" name="TextBox 4"/>
            <p:cNvSpPr txBox="1"/>
            <p:nvPr/>
          </p:nvSpPr>
          <p:spPr>
            <a:xfrm>
              <a:off x="685799" y="342900"/>
              <a:ext cx="2603090" cy="581356"/>
            </a:xfrm>
            <a:prstGeom prst="rect">
              <a:avLst/>
            </a:prstGeom>
            <a:noFill/>
          </p:spPr>
          <p:txBody>
            <a:bodyPr wrap="square" rtlCol="0">
              <a:spAutoFit/>
            </a:bodyPr>
            <a:lstStyle/>
            <a:p>
              <a:r>
                <a:rPr lang="en-US" sz="2800" dirty="0" smtClean="0">
                  <a:solidFill>
                    <a:schemeClr val="bg1"/>
                  </a:solidFill>
                  <a:latin typeface="Orly's Font 2" pitchFamily="66" charset="0"/>
                  <a:ea typeface="Verdana" pitchFamily="34" charset="0"/>
                  <a:cs typeface="Verdana" pitchFamily="34" charset="0"/>
                </a:rPr>
                <a:t>Guided Practice</a:t>
              </a:r>
            </a:p>
          </p:txBody>
        </p:sp>
      </p:grpSp>
    </p:spTree>
    <p:extLst>
      <p:ext uri="{BB962C8B-B14F-4D97-AF65-F5344CB8AC3E}">
        <p14:creationId xmlns:p14="http://schemas.microsoft.com/office/powerpoint/2010/main" xmlns="" val="2879508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xtension Activities">
    <p:spTree>
      <p:nvGrpSpPr>
        <p:cNvPr id="1" name=""/>
        <p:cNvGrpSpPr/>
        <p:nvPr/>
      </p:nvGrpSpPr>
      <p:grpSpPr>
        <a:xfrm>
          <a:off x="0" y="0"/>
          <a:ext cx="0" cy="0"/>
          <a:chOff x="0" y="0"/>
          <a:chExt cx="0" cy="0"/>
        </a:xfrm>
      </p:grpSpPr>
      <p:grpSp>
        <p:nvGrpSpPr>
          <p:cNvPr id="3" name="Group 2"/>
          <p:cNvGrpSpPr/>
          <p:nvPr userDrawn="1"/>
        </p:nvGrpSpPr>
        <p:grpSpPr>
          <a:xfrm>
            <a:off x="342900" y="205740"/>
            <a:ext cx="4115752" cy="626090"/>
            <a:chOff x="457200" y="228600"/>
            <a:chExt cx="2743200" cy="695656"/>
          </a:xfrm>
        </p:grpSpPr>
        <p:sp>
          <p:nvSpPr>
            <p:cNvPr id="4" name="Text Placeholder 1"/>
            <p:cNvSpPr txBox="1">
              <a:spLocks/>
            </p:cNvSpPr>
            <p:nvPr/>
          </p:nvSpPr>
          <p:spPr>
            <a:xfrm>
              <a:off x="571500" y="468630"/>
              <a:ext cx="2171700" cy="445770"/>
            </a:xfrm>
            <a:prstGeom prst="rect">
              <a:avLst/>
            </a:prstGeom>
          </p:spPr>
          <p:txBody>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dirty="0" smtClean="0">
                  <a:solidFill>
                    <a:schemeClr val="bg1"/>
                  </a:solidFill>
                  <a:latin typeface="Orly's Font 2" pitchFamily="66" charset="0"/>
                </a:rPr>
                <a:t>Let’s Review</a:t>
              </a:r>
              <a:endParaRPr lang="en-US" dirty="0">
                <a:solidFill>
                  <a:schemeClr val="bg1"/>
                </a:solidFill>
                <a:latin typeface="Orly's Font 2" pitchFamily="66" charset="0"/>
              </a:endParaRPr>
            </a:p>
          </p:txBody>
        </p:sp>
        <p:sp>
          <p:nvSpPr>
            <p:cNvPr id="5" name="Rectangle 4"/>
            <p:cNvSpPr/>
            <p:nvPr/>
          </p:nvSpPr>
          <p:spPr>
            <a:xfrm>
              <a:off x="457200" y="228600"/>
              <a:ext cx="2743200" cy="68580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6" name="TextBox 5"/>
            <p:cNvSpPr txBox="1"/>
            <p:nvPr/>
          </p:nvSpPr>
          <p:spPr>
            <a:xfrm>
              <a:off x="609565" y="342900"/>
              <a:ext cx="2514600" cy="581356"/>
            </a:xfrm>
            <a:prstGeom prst="rect">
              <a:avLst/>
            </a:prstGeom>
            <a:noFill/>
          </p:spPr>
          <p:txBody>
            <a:bodyPr wrap="square" rtlCol="0">
              <a:spAutoFit/>
            </a:bodyPr>
            <a:lstStyle/>
            <a:p>
              <a:r>
                <a:rPr lang="en-US" sz="2800" dirty="0" smtClean="0">
                  <a:solidFill>
                    <a:schemeClr val="bg1"/>
                  </a:solidFill>
                  <a:latin typeface="Orly's Font 2" pitchFamily="66" charset="0"/>
                  <a:ea typeface="Verdana" pitchFamily="34" charset="0"/>
                  <a:cs typeface="Verdana" pitchFamily="34" charset="0"/>
                </a:rPr>
                <a:t>Extension Activities</a:t>
              </a:r>
            </a:p>
          </p:txBody>
        </p:sp>
      </p:grpSp>
    </p:spTree>
    <p:extLst>
      <p:ext uri="{BB962C8B-B14F-4D97-AF65-F5344CB8AC3E}">
        <p14:creationId xmlns:p14="http://schemas.microsoft.com/office/powerpoint/2010/main" xmlns="" val="4052899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eck for Understanding">
    <p:spTree>
      <p:nvGrpSpPr>
        <p:cNvPr id="1" name=""/>
        <p:cNvGrpSpPr/>
        <p:nvPr/>
      </p:nvGrpSpPr>
      <p:grpSpPr>
        <a:xfrm>
          <a:off x="0" y="0"/>
          <a:ext cx="0" cy="0"/>
          <a:chOff x="0" y="0"/>
          <a:chExt cx="0" cy="0"/>
        </a:xfrm>
      </p:grpSpPr>
      <p:grpSp>
        <p:nvGrpSpPr>
          <p:cNvPr id="3" name="Group 2"/>
          <p:cNvGrpSpPr/>
          <p:nvPr userDrawn="1"/>
        </p:nvGrpSpPr>
        <p:grpSpPr>
          <a:xfrm>
            <a:off x="456248" y="205740"/>
            <a:ext cx="2629852" cy="626090"/>
            <a:chOff x="457200" y="228600"/>
            <a:chExt cx="2743200" cy="695656"/>
          </a:xfrm>
        </p:grpSpPr>
        <p:sp>
          <p:nvSpPr>
            <p:cNvPr id="4" name="Text Placeholder 1"/>
            <p:cNvSpPr txBox="1">
              <a:spLocks/>
            </p:cNvSpPr>
            <p:nvPr/>
          </p:nvSpPr>
          <p:spPr>
            <a:xfrm>
              <a:off x="571500" y="468630"/>
              <a:ext cx="2171700" cy="445770"/>
            </a:xfrm>
            <a:prstGeom prst="rect">
              <a:avLst/>
            </a:prstGeom>
          </p:spPr>
          <p:txBody>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dirty="0" smtClean="0">
                  <a:solidFill>
                    <a:schemeClr val="bg1"/>
                  </a:solidFill>
                  <a:latin typeface="Orly's Font 2" pitchFamily="66" charset="0"/>
                </a:rPr>
                <a:t>Let’s Review</a:t>
              </a:r>
              <a:endParaRPr lang="en-US" dirty="0">
                <a:solidFill>
                  <a:schemeClr val="bg1"/>
                </a:solidFill>
                <a:latin typeface="Orly's Font 2" pitchFamily="66" charset="0"/>
              </a:endParaRPr>
            </a:p>
          </p:txBody>
        </p:sp>
        <p:sp>
          <p:nvSpPr>
            <p:cNvPr id="5" name="Rectangle 4"/>
            <p:cNvSpPr/>
            <p:nvPr/>
          </p:nvSpPr>
          <p:spPr>
            <a:xfrm>
              <a:off x="457200" y="228600"/>
              <a:ext cx="2743200" cy="57150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6" name="TextBox 5"/>
            <p:cNvSpPr txBox="1"/>
            <p:nvPr/>
          </p:nvSpPr>
          <p:spPr>
            <a:xfrm>
              <a:off x="685800" y="342900"/>
              <a:ext cx="2400301" cy="581356"/>
            </a:xfrm>
            <a:prstGeom prst="rect">
              <a:avLst/>
            </a:prstGeom>
            <a:noFill/>
          </p:spPr>
          <p:txBody>
            <a:bodyPr wrap="square" rtlCol="0">
              <a:spAutoFit/>
            </a:bodyPr>
            <a:lstStyle/>
            <a:p>
              <a:r>
                <a:rPr lang="en-US" sz="2800" dirty="0" smtClean="0">
                  <a:solidFill>
                    <a:schemeClr val="bg1"/>
                  </a:solidFill>
                  <a:latin typeface="Orly's Font 2" pitchFamily="66" charset="0"/>
                  <a:ea typeface="Verdana" pitchFamily="34" charset="0"/>
                  <a:cs typeface="Verdana" pitchFamily="34" charset="0"/>
                </a:rPr>
                <a:t>Quick Quiz</a:t>
              </a:r>
            </a:p>
          </p:txBody>
        </p:sp>
      </p:grpSp>
    </p:spTree>
    <p:extLst>
      <p:ext uri="{BB962C8B-B14F-4D97-AF65-F5344CB8AC3E}">
        <p14:creationId xmlns:p14="http://schemas.microsoft.com/office/powerpoint/2010/main" xmlns="" val="4052899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1">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4686300" y="1234440"/>
            <a:ext cx="3771900" cy="3497580"/>
          </a:xfrm>
        </p:spPr>
        <p:txBody>
          <a:bodyPr/>
          <a:lstStyle>
            <a:lvl1pPr marL="0" indent="0">
              <a:buNone/>
              <a:defRPr/>
            </a:lvl1pPr>
          </a:lstStyle>
          <a:p>
            <a:r>
              <a:rPr lang="en-US" dirty="0" smtClean="0"/>
              <a:t>Insert Picture/Visual Here</a:t>
            </a:r>
            <a:endParaRPr lang="en-US" dirty="0"/>
          </a:p>
        </p:txBody>
      </p:sp>
      <p:sp>
        <p:nvSpPr>
          <p:cNvPr id="6" name="Text Placeholder 5"/>
          <p:cNvSpPr>
            <a:spLocks noGrp="1"/>
          </p:cNvSpPr>
          <p:nvPr>
            <p:ph type="body" sz="quarter" idx="11"/>
          </p:nvPr>
        </p:nvSpPr>
        <p:spPr>
          <a:xfrm>
            <a:off x="571500" y="308610"/>
            <a:ext cx="8001000" cy="720090"/>
          </a:xfrm>
        </p:spPr>
        <p:txBody>
          <a:bodyPr/>
          <a:lstStyle>
            <a:lvl1pPr marL="0" indent="0">
              <a:buNone/>
              <a:defRPr baseline="0"/>
            </a:lvl1pPr>
          </a:lstStyle>
          <a:p>
            <a:pPr lvl="0"/>
            <a:endParaRPr lang="en-US" dirty="0"/>
          </a:p>
        </p:txBody>
      </p:sp>
      <p:sp>
        <p:nvSpPr>
          <p:cNvPr id="7" name="Text Placeholder 3"/>
          <p:cNvSpPr>
            <a:spLocks noGrp="1"/>
          </p:cNvSpPr>
          <p:nvPr>
            <p:ph type="body" sz="quarter" idx="12"/>
          </p:nvPr>
        </p:nvSpPr>
        <p:spPr>
          <a:xfrm>
            <a:off x="457200" y="1337310"/>
            <a:ext cx="4114800" cy="1028700"/>
          </a:xfrm>
        </p:spPr>
        <p:txBody>
          <a:bodyPr/>
          <a:lstStyle>
            <a:lvl1pPr marL="0" indent="0">
              <a:buNone/>
              <a:defRPr>
                <a:solidFill>
                  <a:schemeClr val="accent1"/>
                </a:solidFill>
              </a:defRPr>
            </a:lvl1pPr>
          </a:lstStyle>
          <a:p>
            <a:r>
              <a:rPr lang="en-US" sz="2400" dirty="0" smtClean="0"/>
              <a:t>You can use this box for text</a:t>
            </a:r>
            <a:endParaRPr lang="en-US" sz="2400" dirty="0"/>
          </a:p>
        </p:txBody>
      </p:sp>
      <p:sp>
        <p:nvSpPr>
          <p:cNvPr id="11" name="Text Placeholder 4"/>
          <p:cNvSpPr>
            <a:spLocks noGrp="1"/>
          </p:cNvSpPr>
          <p:nvPr>
            <p:ph type="body" sz="quarter" idx="13"/>
          </p:nvPr>
        </p:nvSpPr>
        <p:spPr>
          <a:xfrm>
            <a:off x="457200" y="2468880"/>
            <a:ext cx="4114800" cy="1028700"/>
          </a:xfrm>
        </p:spPr>
        <p:txBody>
          <a:bodyPr/>
          <a:lstStyle>
            <a:lvl1pPr marL="0" indent="0">
              <a:buNone/>
              <a:defRPr>
                <a:solidFill>
                  <a:schemeClr val="accent5"/>
                </a:solidFill>
              </a:defRPr>
            </a:lvl1pPr>
          </a:lstStyle>
          <a:p>
            <a:r>
              <a:rPr lang="en-US" sz="2400" dirty="0" smtClean="0"/>
              <a:t>Or this box</a:t>
            </a:r>
            <a:endParaRPr lang="en-US" sz="2400" dirty="0"/>
          </a:p>
        </p:txBody>
      </p:sp>
      <p:sp>
        <p:nvSpPr>
          <p:cNvPr id="12" name="Text Placeholder 5"/>
          <p:cNvSpPr>
            <a:spLocks noGrp="1"/>
          </p:cNvSpPr>
          <p:nvPr>
            <p:ph type="body" sz="quarter" idx="14"/>
          </p:nvPr>
        </p:nvSpPr>
        <p:spPr>
          <a:xfrm>
            <a:off x="457200" y="3600450"/>
            <a:ext cx="4114800" cy="1028700"/>
          </a:xfrm>
        </p:spPr>
        <p:txBody>
          <a:bodyPr/>
          <a:lstStyle>
            <a:lvl1pPr marL="0" indent="0">
              <a:buNone/>
              <a:defRPr>
                <a:solidFill>
                  <a:schemeClr val="accent3"/>
                </a:solidFill>
              </a:defRPr>
            </a:lvl1pPr>
          </a:lstStyle>
          <a:p>
            <a:r>
              <a:rPr lang="en-US" sz="2400" dirty="0" smtClean="0"/>
              <a:t>Or this box.  Move them around, if necessary. Or just delete.</a:t>
            </a:r>
            <a:endParaRPr lang="en-US" sz="2400" dirty="0"/>
          </a:p>
        </p:txBody>
      </p:sp>
    </p:spTree>
    <p:extLst>
      <p:ext uri="{BB962C8B-B14F-4D97-AF65-F5344CB8AC3E}">
        <p14:creationId xmlns:p14="http://schemas.microsoft.com/office/powerpoint/2010/main" xmlns="" val="1532865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lt">
                                    <p:tmAbs val="80"/>
                                  </p:iterate>
                                  <p:childTnLst>
                                    <p:set>
                                      <p:cBhvr>
                                        <p:cTn id="1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lt">
                                    <p:tmAbs val="80"/>
                                  </p:iterate>
                                  <p:childTnLst>
                                    <p:set>
                                      <p:cBhvr>
                                        <p:cTn id="14"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11" grpId="0" build="p"/>
      <p:bldP spid="12" grpId="0" bui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2">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571500" y="1234440"/>
            <a:ext cx="7772400" cy="3497580"/>
          </a:xfrm>
        </p:spPr>
        <p:txBody>
          <a:bodyPr/>
          <a:lstStyle>
            <a:lvl1pPr marL="0" indent="0">
              <a:buNone/>
              <a:defRPr baseline="0"/>
            </a:lvl1pPr>
          </a:lstStyle>
          <a:p>
            <a:r>
              <a:rPr lang="en-US" dirty="0" smtClean="0"/>
              <a:t>Insert picture/visual here and drag wherever you’d like.</a:t>
            </a:r>
            <a:endParaRPr lang="en-US" dirty="0"/>
          </a:p>
        </p:txBody>
      </p:sp>
      <p:sp>
        <p:nvSpPr>
          <p:cNvPr id="6" name="Text Placeholder 5"/>
          <p:cNvSpPr>
            <a:spLocks noGrp="1"/>
          </p:cNvSpPr>
          <p:nvPr>
            <p:ph type="body" sz="quarter" idx="11"/>
          </p:nvPr>
        </p:nvSpPr>
        <p:spPr>
          <a:xfrm>
            <a:off x="571500" y="308610"/>
            <a:ext cx="8001000" cy="720090"/>
          </a:xfrm>
        </p:spPr>
        <p:txBody>
          <a:bodyPr/>
          <a:lstStyle>
            <a:lvl1pPr marL="0" indent="0">
              <a:buNone/>
              <a:defRPr baseline="0"/>
            </a:lvl1pPr>
          </a:lstStyle>
          <a:p>
            <a:pPr lvl="0"/>
            <a:endParaRPr lang="en-US" dirty="0"/>
          </a:p>
        </p:txBody>
      </p:sp>
    </p:spTree>
    <p:extLst>
      <p:ext uri="{BB962C8B-B14F-4D97-AF65-F5344CB8AC3E}">
        <p14:creationId xmlns:p14="http://schemas.microsoft.com/office/powerpoint/2010/main" xmlns="" val="317673243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Text Placeholder 2"/>
          <p:cNvSpPr>
            <a:spLocks noGrp="1"/>
          </p:cNvSpPr>
          <p:nvPr>
            <p:ph type="body" idx="1"/>
          </p:nvPr>
        </p:nvSpPr>
        <p:spPr bwMode="auto">
          <a:xfrm>
            <a:off x="114300" y="102870"/>
            <a:ext cx="8915400" cy="43205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3" name="Picture 2" descr="C:\Users\Eric Westendorf\Dropbox\LearnZillion\marketing\Logo\NEW LOGO!\LearnZillion just the long logo-01.png"/>
          <p:cNvPicPr>
            <a:picLocks noChangeAspect="1" noChangeArrowheads="1"/>
          </p:cNvPicPr>
          <p:nvPr/>
        </p:nvPicPr>
        <p:blipFill>
          <a:blip r:embed="rId14" cstate="print">
            <a:extLst>
              <a:ext uri="{28A0092B-C50C-407E-A947-70E740481C1C}">
                <a14:useLocalDpi xmlns:a14="http://schemas.microsoft.com/office/drawing/2010/main" xmlns="" val="0"/>
              </a:ext>
            </a:extLst>
          </a:blip>
          <a:srcRect/>
          <a:stretch>
            <a:fillRect/>
          </a:stretch>
        </p:blipFill>
        <p:spPr bwMode="auto">
          <a:xfrm>
            <a:off x="6629400" y="4629150"/>
            <a:ext cx="2400300" cy="432054"/>
          </a:xfrm>
          <a:prstGeom prst="rect">
            <a:avLst/>
          </a:prstGeom>
          <a:noFill/>
          <a:extLst>
            <a:ext uri="{909E8E84-426E-40DD-AFC4-6F175D3DCCD1}">
              <a14:hiddenFill xmlns:a14="http://schemas.microsoft.com/office/drawing/2010/main" xmlns="">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714" r:id="rId1"/>
    <p:sldLayoutId id="2147483709" r:id="rId2"/>
    <p:sldLayoutId id="2147483702" r:id="rId3"/>
    <p:sldLayoutId id="2147483715" r:id="rId4"/>
    <p:sldLayoutId id="2147483711" r:id="rId5"/>
    <p:sldLayoutId id="2147483713" r:id="rId6"/>
    <p:sldLayoutId id="2147483712" r:id="rId7"/>
    <p:sldLayoutId id="2147483703" r:id="rId8"/>
    <p:sldLayoutId id="2147483705" r:id="rId9"/>
    <p:sldLayoutId id="2147483704" r:id="rId10"/>
    <p:sldLayoutId id="2147483706" r:id="rId11"/>
    <p:sldLayoutId id="2147483730" r:id="rId12"/>
  </p:sldLayoutIdLst>
  <p:timing>
    <p:tnLst>
      <p:par>
        <p:cTn id="1" dur="indefinite" restart="never" nodeType="tmRoot"/>
      </p:par>
    </p:tnLst>
  </p:timing>
  <p:txStyles>
    <p:titleStyle>
      <a:lvl1pPr algn="l" rtl="0" fontAlgn="base">
        <a:spcBef>
          <a:spcPct val="0"/>
        </a:spcBef>
        <a:spcAft>
          <a:spcPct val="0"/>
        </a:spcAft>
        <a:defRPr sz="2400" b="0" kern="1200">
          <a:solidFill>
            <a:schemeClr val="tx1"/>
          </a:solidFill>
          <a:latin typeface="+mj-lt"/>
          <a:ea typeface="+mj-ea"/>
          <a:cs typeface="+mj-cs"/>
        </a:defRPr>
      </a:lvl1pPr>
      <a:lvl2pPr algn="l" rtl="0" fontAlgn="base">
        <a:spcBef>
          <a:spcPct val="0"/>
        </a:spcBef>
        <a:spcAft>
          <a:spcPct val="0"/>
        </a:spcAft>
        <a:defRPr sz="2400" b="1">
          <a:solidFill>
            <a:schemeClr val="bg1"/>
          </a:solidFill>
          <a:latin typeface="Calibri" pitchFamily="34" charset="0"/>
        </a:defRPr>
      </a:lvl2pPr>
      <a:lvl3pPr algn="l" rtl="0" fontAlgn="base">
        <a:spcBef>
          <a:spcPct val="0"/>
        </a:spcBef>
        <a:spcAft>
          <a:spcPct val="0"/>
        </a:spcAft>
        <a:defRPr sz="2400" b="1">
          <a:solidFill>
            <a:schemeClr val="bg1"/>
          </a:solidFill>
          <a:latin typeface="Calibri" pitchFamily="34" charset="0"/>
        </a:defRPr>
      </a:lvl3pPr>
      <a:lvl4pPr algn="l" rtl="0" fontAlgn="base">
        <a:spcBef>
          <a:spcPct val="0"/>
        </a:spcBef>
        <a:spcAft>
          <a:spcPct val="0"/>
        </a:spcAft>
        <a:defRPr sz="2400" b="1">
          <a:solidFill>
            <a:schemeClr val="bg1"/>
          </a:solidFill>
          <a:latin typeface="Calibri" pitchFamily="34" charset="0"/>
        </a:defRPr>
      </a:lvl4pPr>
      <a:lvl5pPr algn="l" rtl="0" fontAlgn="base">
        <a:spcBef>
          <a:spcPct val="0"/>
        </a:spcBef>
        <a:spcAft>
          <a:spcPct val="0"/>
        </a:spcAft>
        <a:defRPr sz="2400" b="1">
          <a:solidFill>
            <a:schemeClr val="bg1"/>
          </a:solidFill>
          <a:latin typeface="Calibri" pitchFamily="34" charset="0"/>
        </a:defRPr>
      </a:lvl5pPr>
      <a:lvl6pPr marL="457200" algn="l" rtl="0" fontAlgn="base">
        <a:spcBef>
          <a:spcPct val="0"/>
        </a:spcBef>
        <a:spcAft>
          <a:spcPct val="0"/>
        </a:spcAft>
        <a:defRPr sz="2400" b="1">
          <a:solidFill>
            <a:schemeClr val="bg1"/>
          </a:solidFill>
          <a:latin typeface="Calibri" pitchFamily="34" charset="0"/>
        </a:defRPr>
      </a:lvl6pPr>
      <a:lvl7pPr marL="914400" algn="l" rtl="0" fontAlgn="base">
        <a:spcBef>
          <a:spcPct val="0"/>
        </a:spcBef>
        <a:spcAft>
          <a:spcPct val="0"/>
        </a:spcAft>
        <a:defRPr sz="2400" b="1">
          <a:solidFill>
            <a:schemeClr val="bg1"/>
          </a:solidFill>
          <a:latin typeface="Calibri" pitchFamily="34" charset="0"/>
        </a:defRPr>
      </a:lvl7pPr>
      <a:lvl8pPr marL="1371600" algn="l" rtl="0" fontAlgn="base">
        <a:spcBef>
          <a:spcPct val="0"/>
        </a:spcBef>
        <a:spcAft>
          <a:spcPct val="0"/>
        </a:spcAft>
        <a:defRPr sz="2400" b="1">
          <a:solidFill>
            <a:schemeClr val="bg1"/>
          </a:solidFill>
          <a:latin typeface="Calibri" pitchFamily="34" charset="0"/>
        </a:defRPr>
      </a:lvl8pPr>
      <a:lvl9pPr marL="1828800" algn="l" rtl="0" fontAlgn="base">
        <a:spcBef>
          <a:spcPct val="0"/>
        </a:spcBef>
        <a:spcAft>
          <a:spcPct val="0"/>
        </a:spcAft>
        <a:defRPr sz="2400" b="1">
          <a:solidFill>
            <a:schemeClr val="bg1"/>
          </a:solidFill>
          <a:latin typeface="Calibri" pitchFamily="34" charset="0"/>
        </a:defRPr>
      </a:lvl9pPr>
    </p:titleStyle>
    <p:bodyStyle>
      <a:lvl1pPr marL="228600" indent="-228600" algn="l" rtl="0" fontAlgn="base">
        <a:spcBef>
          <a:spcPct val="20000"/>
        </a:spcBef>
        <a:spcAft>
          <a:spcPct val="0"/>
        </a:spcAft>
        <a:buFont typeface="Wingdings" pitchFamily="2" charset="2"/>
        <a:buChar char="§"/>
        <a:defRPr sz="2400" kern="1200">
          <a:solidFill>
            <a:schemeClr val="tx1"/>
          </a:solidFill>
          <a:latin typeface="Orly's Font 2"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2"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2"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2"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2"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vmlDrawing" Target="../drawings/vmlDrawing2.v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vmlDrawing" Target="../drawings/vmlDrawing3.v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xml"/><Relationship Id="rId1" Type="http://schemas.openxmlformats.org/officeDocument/2006/relationships/vmlDrawing" Target="../drawings/vmlDrawing4.v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p:cNvSpPr txBox="1">
            <a:spLocks/>
          </p:cNvSpPr>
          <p:nvPr/>
        </p:nvSpPr>
        <p:spPr bwMode="auto">
          <a:xfrm>
            <a:off x="914400" y="742950"/>
            <a:ext cx="7239000" cy="18021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defRPr/>
            </a:pPr>
            <a:r>
              <a:rPr kumimoji="0" lang="en-US" sz="2800" b="0" i="0" u="none" strike="noStrike" kern="1200" cap="none" spc="0" normalizeH="0" baseline="0" noProof="0" dirty="0" smtClean="0">
                <a:ln>
                  <a:noFill/>
                </a:ln>
                <a:solidFill>
                  <a:schemeClr val="accent5"/>
                </a:solidFill>
                <a:effectLst/>
                <a:uLnTx/>
                <a:uFillTx/>
                <a:latin typeface="Orly's Font 2" pitchFamily="66" charset="0"/>
                <a:ea typeface="+mn-ea"/>
                <a:cs typeface="+mn-cs"/>
              </a:rPr>
              <a:t>How can you draw shapes when only given lengths</a:t>
            </a:r>
            <a:r>
              <a:rPr kumimoji="0" lang="en-US" sz="2800" b="0" i="0" u="none" strike="noStrike" kern="1200" cap="none" spc="0" normalizeH="0" noProof="0" dirty="0" smtClean="0">
                <a:ln>
                  <a:noFill/>
                </a:ln>
                <a:solidFill>
                  <a:schemeClr val="accent5"/>
                </a:solidFill>
                <a:effectLst/>
                <a:uLnTx/>
                <a:uFillTx/>
                <a:latin typeface="Orly's Font 2" pitchFamily="66" charset="0"/>
                <a:ea typeface="+mn-ea"/>
                <a:cs typeface="+mn-cs"/>
              </a:rPr>
              <a:t> of sides?</a:t>
            </a:r>
            <a:endParaRPr kumimoji="0" lang="en-US" sz="2800" b="0" i="0" u="none" strike="noStrike" kern="1200" cap="none" spc="0" normalizeH="0" baseline="0" noProof="0" dirty="0">
              <a:ln>
                <a:noFill/>
              </a:ln>
              <a:solidFill>
                <a:schemeClr val="accent5"/>
              </a:solidFill>
              <a:effectLst/>
              <a:uLnTx/>
              <a:uFillTx/>
              <a:latin typeface="Orly's Font 2" pitchFamily="66" charset="0"/>
              <a:ea typeface="+mn-ea"/>
              <a:cs typeface="+mn-cs"/>
            </a:endParaRPr>
          </a:p>
        </p:txBody>
      </p:sp>
      <p:pic>
        <p:nvPicPr>
          <p:cNvPr id="49" name="Picture 2"/>
          <p:cNvPicPr>
            <a:picLocks noChangeAspect="1" noChangeArrowheads="1"/>
          </p:cNvPicPr>
          <p:nvPr/>
        </p:nvPicPr>
        <p:blipFill>
          <a:blip r:embed="rId3"/>
          <a:srcRect/>
          <a:stretch>
            <a:fillRect/>
          </a:stretch>
        </p:blipFill>
        <p:spPr bwMode="auto">
          <a:xfrm>
            <a:off x="304800" y="2724150"/>
            <a:ext cx="8534400" cy="1050925"/>
          </a:xfrm>
          <a:prstGeom prst="rect">
            <a:avLst/>
          </a:prstGeom>
          <a:noFill/>
          <a:ln w="9525">
            <a:noFill/>
            <a:miter lim="800000"/>
            <a:headEnd/>
            <a:tailEnd/>
          </a:ln>
        </p:spPr>
      </p:pic>
      <p:cxnSp>
        <p:nvCxnSpPr>
          <p:cNvPr id="51" name="Straight Connector 50"/>
          <p:cNvCxnSpPr/>
          <p:nvPr/>
        </p:nvCxnSpPr>
        <p:spPr>
          <a:xfrm>
            <a:off x="304800" y="2647950"/>
            <a:ext cx="5867400" cy="1588"/>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070942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par>
                          <p:cTn id="7" fill="hold">
                            <p:stCondLst>
                              <p:cond delay="3681"/>
                            </p:stCondLst>
                            <p:childTnLst>
                              <p:par>
                                <p:cTn id="8" presetID="10" presetClass="entr" presetSubtype="0" fill="hold" nodeType="afterEffect">
                                  <p:stCondLst>
                                    <p:cond delay="0"/>
                                  </p:stCondLst>
                                  <p:childTnLst>
                                    <p:set>
                                      <p:cBhvr>
                                        <p:cTn id="9" dur="1" fill="hold">
                                          <p:stCondLst>
                                            <p:cond delay="0"/>
                                          </p:stCondLst>
                                        </p:cTn>
                                        <p:tgtEl>
                                          <p:spTgt spid="49"/>
                                        </p:tgtEl>
                                        <p:attrNameLst>
                                          <p:attrName>style.visibility</p:attrName>
                                        </p:attrNameLst>
                                      </p:cBhvr>
                                      <p:to>
                                        <p:strVal val="visible"/>
                                      </p:to>
                                    </p:set>
                                    <p:animEffect transition="in" filter="fade">
                                      <p:cBhvr>
                                        <p:cTn id="10" dur="500"/>
                                        <p:tgtEl>
                                          <p:spTgt spid="49"/>
                                        </p:tgtEl>
                                      </p:cBhvr>
                                    </p:animEffect>
                                  </p:childTnLst>
                                </p:cTn>
                              </p:par>
                            </p:childTnLst>
                          </p:cTn>
                        </p:par>
                        <p:par>
                          <p:cTn id="11" fill="hold">
                            <p:stCondLst>
                              <p:cond delay="4181"/>
                            </p:stCondLst>
                            <p:childTnLst>
                              <p:par>
                                <p:cTn id="12" presetID="10" presetClass="entr" presetSubtype="0" fill="hold" nodeType="afterEffect">
                                  <p:stCondLst>
                                    <p:cond delay="0"/>
                                  </p:stCondLst>
                                  <p:childTnLst>
                                    <p:set>
                                      <p:cBhvr>
                                        <p:cTn id="13" dur="1" fill="hold">
                                          <p:stCondLst>
                                            <p:cond delay="0"/>
                                          </p:stCondLst>
                                        </p:cTn>
                                        <p:tgtEl>
                                          <p:spTgt spid="51"/>
                                        </p:tgtEl>
                                        <p:attrNameLst>
                                          <p:attrName>style.visibility</p:attrName>
                                        </p:attrNameLst>
                                      </p:cBhvr>
                                      <p:to>
                                        <p:strVal val="visible"/>
                                      </p:to>
                                    </p:set>
                                    <p:animEffect transition="in" filter="fade">
                                      <p:cBhvr>
                                        <p:cTn id="14"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gray">
          <a:xfrm>
            <a:off x="342900" y="1282533"/>
            <a:ext cx="8229600" cy="16435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lvl="0" fontAlgn="auto">
              <a:lnSpc>
                <a:spcPct val="90000"/>
              </a:lnSpc>
              <a:spcAft>
                <a:spcPts val="0"/>
              </a:spcAft>
              <a:defRPr/>
            </a:pPr>
            <a:r>
              <a:rPr lang="en-US" sz="2800" kern="0" dirty="0" smtClean="0">
                <a:solidFill>
                  <a:schemeClr val="accent1"/>
                </a:solidFill>
                <a:latin typeface="Orly's Font 2" pitchFamily="66" charset="0"/>
              </a:rPr>
              <a:t>Draw a scalene triangle.  Measure each of the sides.  Can you use those measurements and draw a different scalene triangle?</a:t>
            </a:r>
            <a:endParaRPr lang="en-US" sz="2800" kern="0" dirty="0">
              <a:solidFill>
                <a:schemeClr val="accent1"/>
              </a:solidFill>
              <a:latin typeface="Orly's Font 2" pitchFamily="66" charset="0"/>
            </a:endParaRPr>
          </a:p>
        </p:txBody>
      </p:sp>
    </p:spTree>
    <p:extLst>
      <p:ext uri="{BB962C8B-B14F-4D97-AF65-F5344CB8AC3E}">
        <p14:creationId xmlns:p14="http://schemas.microsoft.com/office/powerpoint/2010/main" xmlns="" val="2407788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Placeholder 2"/>
          <p:cNvSpPr txBox="1">
            <a:spLocks/>
          </p:cNvSpPr>
          <p:nvPr/>
        </p:nvSpPr>
        <p:spPr bwMode="auto">
          <a:xfrm>
            <a:off x="457200" y="971550"/>
            <a:ext cx="8382000" cy="3581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indent="-514350">
              <a:buFont typeface="Wingdings" pitchFamily="2" charset="2"/>
              <a:buAutoNum type="arabicPeriod"/>
            </a:pPr>
            <a:r>
              <a:rPr lang="en-US" dirty="0" smtClean="0">
                <a:solidFill>
                  <a:schemeClr val="accent5"/>
                </a:solidFill>
                <a:latin typeface="Orly's Font 2" pitchFamily="66" charset="0"/>
              </a:rPr>
              <a:t>Draw a triangle that has lengths of 5 inches, 5 inches, and 5 inches.  How many different types of triangles can you make?</a:t>
            </a:r>
          </a:p>
          <a:p>
            <a:pPr marL="514350" indent="-514350">
              <a:buFont typeface="Wingdings" pitchFamily="2" charset="2"/>
              <a:buAutoNum type="arabicPeriod"/>
            </a:pPr>
            <a:endParaRPr lang="en-US" dirty="0" smtClean="0">
              <a:solidFill>
                <a:schemeClr val="accent5"/>
              </a:solidFill>
              <a:latin typeface="Orly's Font 2" pitchFamily="66" charset="0"/>
            </a:endParaRPr>
          </a:p>
          <a:p>
            <a:pPr marL="514350" indent="-514350">
              <a:buFont typeface="Wingdings" pitchFamily="2" charset="2"/>
              <a:buAutoNum type="arabicPeriod"/>
            </a:pPr>
            <a:r>
              <a:rPr lang="en-US" dirty="0" smtClean="0">
                <a:solidFill>
                  <a:schemeClr val="accent1"/>
                </a:solidFill>
                <a:latin typeface="Orly's Font 2" pitchFamily="66" charset="0"/>
              </a:rPr>
              <a:t>Draw a quadrilateral with lengths of 4 inches, 4 inches, 6 inches, and 6 inches.  How many different types of quadrilaterals could you make?</a:t>
            </a:r>
          </a:p>
          <a:p>
            <a:pPr marL="514350" indent="-514350">
              <a:buFont typeface="Wingdings" pitchFamily="2" charset="2"/>
              <a:buAutoNum type="arabicPeriod"/>
            </a:pPr>
            <a:endParaRPr lang="en-US" dirty="0" smtClean="0">
              <a:solidFill>
                <a:schemeClr val="accent5"/>
              </a:solidFill>
              <a:latin typeface="Orly's Font 2" pitchFamily="66" charset="0"/>
            </a:endParaRPr>
          </a:p>
          <a:p>
            <a:pPr marL="514350" indent="-514350">
              <a:buFont typeface="Wingdings" pitchFamily="2" charset="2"/>
              <a:buAutoNum type="arabicPeriod"/>
            </a:pPr>
            <a:endParaRPr lang="en-US" dirty="0">
              <a:solidFill>
                <a:schemeClr val="accent5"/>
              </a:solidFill>
              <a:latin typeface="Orly's Font 2" pitchFamily="66" charset="0"/>
            </a:endParaRPr>
          </a:p>
        </p:txBody>
      </p:sp>
    </p:spTree>
    <p:extLst>
      <p:ext uri="{BB962C8B-B14F-4D97-AF65-F5344CB8AC3E}">
        <p14:creationId xmlns:p14="http://schemas.microsoft.com/office/powerpoint/2010/main" xmlns="" val="3403548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26">
                                            <p:txEl>
                                              <p:pRg st="0" end="0"/>
                                            </p:txEl>
                                          </p:spTgt>
                                        </p:tgtEl>
                                        <p:attrNameLst>
                                          <p:attrName>style.visibility</p:attrName>
                                        </p:attrNameLst>
                                      </p:cBhvr>
                                      <p:to>
                                        <p:strVal val="visible"/>
                                      </p:to>
                                    </p:set>
                                  </p:childTnLst>
                                </p:cTn>
                              </p:par>
                            </p:childTnLst>
                          </p:cTn>
                        </p:par>
                        <p:par>
                          <p:cTn id="7" fill="hold">
                            <p:stCondLst>
                              <p:cond delay="7841"/>
                            </p:stCondLst>
                            <p:childTnLst>
                              <p:par>
                                <p:cTn id="8" presetID="1" presetClass="entr" presetSubtype="0" fill="hold" grpId="0" nodeType="afterEffect">
                                  <p:stCondLst>
                                    <p:cond delay="0"/>
                                  </p:stCondLst>
                                  <p:iterate type="lt">
                                    <p:tmAbs val="80"/>
                                  </p:iterate>
                                  <p:childTnLst>
                                    <p:set>
                                      <p:cBhvr>
                                        <p:cTn id="9" dur="1" fill="hold">
                                          <p:stCondLst>
                                            <p:cond delay="0"/>
                                          </p:stCondLst>
                                        </p:cTn>
                                        <p:tgtEl>
                                          <p:spTgt spid="2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00100" y="1337310"/>
            <a:ext cx="7429500" cy="2308324"/>
          </a:xfrm>
          <a:prstGeom prst="rect">
            <a:avLst/>
          </a:prstGeom>
          <a:noFill/>
        </p:spPr>
        <p:txBody>
          <a:bodyPr>
            <a:spAutoFit/>
          </a:bodyPr>
          <a:lstStyle/>
          <a:p>
            <a:pPr algn="ctr">
              <a:defRPr/>
            </a:pPr>
            <a:r>
              <a:rPr lang="en-US" sz="3600" dirty="0" smtClean="0">
                <a:solidFill>
                  <a:schemeClr val="accent5"/>
                </a:solidFill>
                <a:latin typeface="Orly's Font 2" pitchFamily="66" charset="0"/>
              </a:rPr>
              <a:t>In this lesson you will learn how to draw geometric shapes </a:t>
            </a:r>
            <a:r>
              <a:rPr lang="en-US" sz="3600" dirty="0" smtClean="0">
                <a:solidFill>
                  <a:schemeClr val="accent1"/>
                </a:solidFill>
                <a:latin typeface="Orly's Font 2" pitchFamily="66" charset="0"/>
              </a:rPr>
              <a:t>by using a given length of sides.</a:t>
            </a:r>
            <a:endParaRPr lang="en-US" sz="3600" dirty="0">
              <a:solidFill>
                <a:schemeClr val="accent1"/>
              </a:solidFill>
              <a:latin typeface="Orly's Font 2" pitchFamily="66" charset="0"/>
              <a:ea typeface="Verdana" pitchFamily="34" charset="0"/>
              <a:cs typeface="Verdana" pitchFamily="34" charset="0"/>
            </a:endParaRPr>
          </a:p>
        </p:txBody>
      </p:sp>
    </p:spTree>
    <p:extLst>
      <p:ext uri="{BB962C8B-B14F-4D97-AF65-F5344CB8AC3E}">
        <p14:creationId xmlns:p14="http://schemas.microsoft.com/office/powerpoint/2010/main" xmlns="" val="399456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457200" y="895350"/>
            <a:ext cx="8077200" cy="14401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Wingdings" pitchFamily="2" charset="2"/>
              <a:buNone/>
            </a:pPr>
            <a:r>
              <a:rPr lang="en-US" sz="2800" dirty="0" smtClean="0">
                <a:solidFill>
                  <a:schemeClr val="accent1"/>
                </a:solidFill>
                <a:latin typeface="Orly's Font 2" pitchFamily="66" charset="0"/>
              </a:rPr>
              <a:t>There are many different types of quadrilaterals.</a:t>
            </a:r>
            <a:endParaRPr lang="en-US" sz="2800" dirty="0" smtClean="0">
              <a:solidFill>
                <a:schemeClr val="accent1"/>
              </a:solidFill>
              <a:latin typeface="Orly's Font 2" pitchFamily="66" charset="0"/>
            </a:endParaRPr>
          </a:p>
        </p:txBody>
      </p:sp>
      <p:sp>
        <p:nvSpPr>
          <p:cNvPr id="4" name="Rectangle 3"/>
          <p:cNvSpPr/>
          <p:nvPr/>
        </p:nvSpPr>
        <p:spPr>
          <a:xfrm>
            <a:off x="457200" y="2114550"/>
            <a:ext cx="1447800" cy="685800"/>
          </a:xfrm>
          <a:prstGeom prst="rect">
            <a:avLst/>
          </a:prstGeom>
          <a:solidFill>
            <a:schemeClr val="accent3"/>
          </a:solidFill>
          <a:ln w="381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5" name="Parallelogram 4"/>
          <p:cNvSpPr/>
          <p:nvPr/>
        </p:nvSpPr>
        <p:spPr>
          <a:xfrm>
            <a:off x="3505200" y="2114550"/>
            <a:ext cx="1676400" cy="685800"/>
          </a:xfrm>
          <a:prstGeom prst="parallelogram">
            <a:avLst/>
          </a:prstGeom>
          <a:solidFill>
            <a:schemeClr val="accent4"/>
          </a:solid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6" name="Trapezoid 5"/>
          <p:cNvSpPr/>
          <p:nvPr/>
        </p:nvSpPr>
        <p:spPr>
          <a:xfrm>
            <a:off x="6477000" y="2114550"/>
            <a:ext cx="1981200" cy="685800"/>
          </a:xfrm>
          <a:prstGeom prst="trapezoid">
            <a:avLst/>
          </a:prstGeom>
          <a:solidFill>
            <a:schemeClr val="accent5"/>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7" name="Diamond 6"/>
          <p:cNvSpPr/>
          <p:nvPr/>
        </p:nvSpPr>
        <p:spPr>
          <a:xfrm>
            <a:off x="2133600" y="2876550"/>
            <a:ext cx="1295400" cy="1600200"/>
          </a:xfrm>
          <a:prstGeom prst="diamond">
            <a:avLst/>
          </a:prstGeom>
          <a:solidFill>
            <a:schemeClr val="accent5"/>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8" name="Rectangle 7"/>
          <p:cNvSpPr/>
          <p:nvPr/>
        </p:nvSpPr>
        <p:spPr>
          <a:xfrm>
            <a:off x="5257800" y="3028950"/>
            <a:ext cx="1219200" cy="1219200"/>
          </a:xfrm>
          <a:prstGeom prst="rect">
            <a:avLst/>
          </a:prstGeom>
          <a:solidFill>
            <a:schemeClr val="accent3"/>
          </a:solidFill>
          <a:ln w="381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Tree>
    <p:extLst>
      <p:ext uri="{BB962C8B-B14F-4D97-AF65-F5344CB8AC3E}">
        <p14:creationId xmlns:p14="http://schemas.microsoft.com/office/powerpoint/2010/main" xmlns="" val="654039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par>
                          <p:cTn id="7" fill="hold">
                            <p:stCondLst>
                              <p:cond delay="3361"/>
                            </p:stCondLst>
                            <p:childTnLst>
                              <p:par>
                                <p:cTn id="8" presetID="10" presetClass="entr" presetSubtype="0" fill="hold" grpId="0" nodeType="after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par>
                          <p:cTn id="11" fill="hold">
                            <p:stCondLst>
                              <p:cond delay="3861"/>
                            </p:stCondLst>
                            <p:childTnLst>
                              <p:par>
                                <p:cTn id="12" presetID="10"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par>
                          <p:cTn id="15" fill="hold">
                            <p:stCondLst>
                              <p:cond delay="4361"/>
                            </p:stCondLst>
                            <p:childTnLst>
                              <p:par>
                                <p:cTn id="16" presetID="10"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par>
                          <p:cTn id="19" fill="hold">
                            <p:stCondLst>
                              <p:cond delay="4861"/>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5361"/>
                            </p:stCondLst>
                            <p:childTnLst>
                              <p:par>
                                <p:cTn id="24" presetID="10"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animBg="1"/>
      <p:bldP spid="5" grpId="0" animBg="1"/>
      <p:bldP spid="6" grpId="0" animBg="1"/>
      <p:bldP spid="7"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304800" y="1428750"/>
            <a:ext cx="8458200" cy="396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Wingdings" pitchFamily="2" charset="2"/>
              <a:buNone/>
            </a:pPr>
            <a:r>
              <a:rPr lang="en-US" sz="2800" dirty="0" smtClean="0">
                <a:solidFill>
                  <a:schemeClr val="accent1"/>
                </a:solidFill>
                <a:latin typeface="Orly's Font 2" pitchFamily="66" charset="0"/>
              </a:rPr>
              <a:t>When given measurements of sides for triangles or quadrilaterals, it is often assumed that there is only one type that you can draw.</a:t>
            </a:r>
            <a:endParaRPr lang="en-US" sz="2800" dirty="0">
              <a:solidFill>
                <a:schemeClr val="accent1"/>
              </a:solidFill>
              <a:latin typeface="Orly's Font 2" pitchFamily="66" charset="0"/>
            </a:endParaRPr>
          </a:p>
        </p:txBody>
      </p:sp>
    </p:spTree>
    <p:extLst>
      <p:ext uri="{BB962C8B-B14F-4D97-AF65-F5344CB8AC3E}">
        <p14:creationId xmlns:p14="http://schemas.microsoft.com/office/powerpoint/2010/main" xmlns="" val="472693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304800" y="1047750"/>
            <a:ext cx="3733800" cy="3886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sz="2800" dirty="0" smtClean="0">
                <a:solidFill>
                  <a:schemeClr val="accent1"/>
                </a:solidFill>
                <a:latin typeface="Orly's Font 2" pitchFamily="66" charset="0"/>
              </a:rPr>
              <a:t>Draw a triangle that has one </a:t>
            </a:r>
            <a:r>
              <a:rPr lang="en-US" sz="2800" dirty="0" smtClean="0">
                <a:solidFill>
                  <a:schemeClr val="accent1"/>
                </a:solidFill>
                <a:latin typeface="Orly's Font 2" pitchFamily="66" charset="0"/>
              </a:rPr>
              <a:t>side </a:t>
            </a:r>
            <a:r>
              <a:rPr lang="en-US" sz="2800" dirty="0" smtClean="0">
                <a:solidFill>
                  <a:schemeClr val="accent1"/>
                </a:solidFill>
                <a:latin typeface="Orly's Font 2" pitchFamily="66" charset="0"/>
              </a:rPr>
              <a:t>that is 7 units long and one </a:t>
            </a:r>
            <a:r>
              <a:rPr lang="en-US" sz="2800" dirty="0" smtClean="0">
                <a:solidFill>
                  <a:schemeClr val="accent1"/>
                </a:solidFill>
                <a:latin typeface="Orly's Font 2" pitchFamily="66" charset="0"/>
              </a:rPr>
              <a:t>side</a:t>
            </a:r>
            <a:r>
              <a:rPr lang="en-US" sz="2800" dirty="0" smtClean="0">
                <a:solidFill>
                  <a:schemeClr val="accent1"/>
                </a:solidFill>
                <a:latin typeface="Orly's Font 2" pitchFamily="66" charset="0"/>
              </a:rPr>
              <a:t> </a:t>
            </a:r>
            <a:r>
              <a:rPr lang="en-US" sz="2800" dirty="0" smtClean="0">
                <a:solidFill>
                  <a:schemeClr val="accent1"/>
                </a:solidFill>
                <a:latin typeface="Orly's Font 2" pitchFamily="66" charset="0"/>
              </a:rPr>
              <a:t>that is 9 units long.  Is there more than one triangle we could draw?</a:t>
            </a:r>
          </a:p>
          <a:p>
            <a:pPr marL="0" indent="0">
              <a:buFont typeface="Wingdings" pitchFamily="2" charset="2"/>
              <a:buNone/>
            </a:pPr>
            <a:endParaRPr lang="en-US" sz="2800" dirty="0">
              <a:solidFill>
                <a:schemeClr val="accent1"/>
              </a:solidFill>
              <a:latin typeface="Orly's Font 2" pitchFamily="66" charset="0"/>
            </a:endParaRPr>
          </a:p>
        </p:txBody>
      </p:sp>
      <p:grpSp>
        <p:nvGrpSpPr>
          <p:cNvPr id="99" name="Group 98"/>
          <p:cNvGrpSpPr/>
          <p:nvPr/>
        </p:nvGrpSpPr>
        <p:grpSpPr>
          <a:xfrm>
            <a:off x="4343400" y="133350"/>
            <a:ext cx="4419600" cy="4419600"/>
            <a:chOff x="3962400" y="209550"/>
            <a:chExt cx="4572000" cy="4572000"/>
          </a:xfrm>
        </p:grpSpPr>
        <p:grpSp>
          <p:nvGrpSpPr>
            <p:cNvPr id="3" name="Group 2"/>
            <p:cNvGrpSpPr>
              <a:grpSpLocks/>
            </p:cNvGrpSpPr>
            <p:nvPr/>
          </p:nvGrpSpPr>
          <p:grpSpPr>
            <a:xfrm>
              <a:off x="3962400" y="209550"/>
              <a:ext cx="2286000" cy="2286000"/>
              <a:chOff x="2613865" y="2099518"/>
              <a:chExt cx="2986834" cy="2986833"/>
            </a:xfrm>
          </p:grpSpPr>
          <p:sp>
            <p:nvSpPr>
              <p:cNvPr id="4" name="Rectangle 3"/>
              <p:cNvSpPr/>
              <p:nvPr/>
            </p:nvSpPr>
            <p:spPr>
              <a:xfrm>
                <a:off x="2613868" y="2099518"/>
                <a:ext cx="2978465" cy="298683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cxnSp>
            <p:nvCxnSpPr>
              <p:cNvPr id="5" name="Straight Connector 4"/>
              <p:cNvCxnSpPr/>
              <p:nvPr/>
            </p:nvCxnSpPr>
            <p:spPr>
              <a:xfrm>
                <a:off x="3209562" y="2099518"/>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294491" y="2099518"/>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592333" y="2099518"/>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613868" y="2099518"/>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4111467" y="2701067"/>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4111467" y="3298433"/>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4111467" y="3597118"/>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4111467" y="610286"/>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98797" y="2099518"/>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4103100" y="908969"/>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4103103" y="2099518"/>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5400000">
                <a:off x="4111467" y="2103701"/>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911715" y="2099518"/>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3507409" y="2099519"/>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3805256" y="2099519"/>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4400950" y="2099518"/>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4996644" y="2099519"/>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4107859" y="1207652"/>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4103099" y="1506335"/>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4107859" y="1805018"/>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5400000">
                <a:off x="4107858" y="2402384"/>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5400000">
                <a:off x="4103098" y="2999750"/>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27" name="Group 26"/>
            <p:cNvGrpSpPr>
              <a:grpSpLocks/>
            </p:cNvGrpSpPr>
            <p:nvPr/>
          </p:nvGrpSpPr>
          <p:grpSpPr>
            <a:xfrm>
              <a:off x="6248400" y="209550"/>
              <a:ext cx="2286000" cy="2286000"/>
              <a:chOff x="2613865" y="2099518"/>
              <a:chExt cx="2986834" cy="2986833"/>
            </a:xfrm>
          </p:grpSpPr>
          <p:sp>
            <p:nvSpPr>
              <p:cNvPr id="28" name="Rectangle 27"/>
              <p:cNvSpPr/>
              <p:nvPr/>
            </p:nvSpPr>
            <p:spPr>
              <a:xfrm>
                <a:off x="2613868" y="2099518"/>
                <a:ext cx="2978465" cy="298683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cxnSp>
            <p:nvCxnSpPr>
              <p:cNvPr id="29" name="Straight Connector 28"/>
              <p:cNvCxnSpPr/>
              <p:nvPr/>
            </p:nvCxnSpPr>
            <p:spPr>
              <a:xfrm>
                <a:off x="3209562" y="2099518"/>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294491" y="2099518"/>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5592333" y="2099518"/>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2613868" y="2099518"/>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5400000">
                <a:off x="4111467" y="2701067"/>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4111467" y="3298433"/>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5400000">
                <a:off x="4111467" y="3597118"/>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4111467" y="610286"/>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4698797" y="2099518"/>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5400000">
                <a:off x="4103100" y="908969"/>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103103" y="2099518"/>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a:off x="4111467" y="2103701"/>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2911715" y="2099518"/>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3507409" y="2099519"/>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3805256" y="2099519"/>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4400950" y="2099518"/>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4996644" y="2099519"/>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5400000">
                <a:off x="4107859" y="1207652"/>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5400000">
                <a:off x="4103099" y="1506335"/>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5400000">
                <a:off x="4107859" y="1805018"/>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5400000">
                <a:off x="4107858" y="2402384"/>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5400000">
                <a:off x="4103098" y="2999750"/>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1" name="Group 50"/>
            <p:cNvGrpSpPr>
              <a:grpSpLocks/>
            </p:cNvGrpSpPr>
            <p:nvPr/>
          </p:nvGrpSpPr>
          <p:grpSpPr>
            <a:xfrm>
              <a:off x="3962400" y="2495550"/>
              <a:ext cx="2286000" cy="2286000"/>
              <a:chOff x="2613865" y="2099518"/>
              <a:chExt cx="2986834" cy="2986833"/>
            </a:xfrm>
          </p:grpSpPr>
          <p:sp>
            <p:nvSpPr>
              <p:cNvPr id="52" name="Rectangle 51"/>
              <p:cNvSpPr/>
              <p:nvPr/>
            </p:nvSpPr>
            <p:spPr>
              <a:xfrm>
                <a:off x="2613868" y="2099518"/>
                <a:ext cx="2978465" cy="298683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cxnSp>
            <p:nvCxnSpPr>
              <p:cNvPr id="53" name="Straight Connector 52"/>
              <p:cNvCxnSpPr/>
              <p:nvPr/>
            </p:nvCxnSpPr>
            <p:spPr>
              <a:xfrm>
                <a:off x="3209562" y="2099518"/>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5294491" y="2099518"/>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5592333" y="2099518"/>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2613868" y="2099518"/>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111467" y="2701067"/>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111467" y="3298433"/>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4111467" y="3597118"/>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5400000">
                <a:off x="4111467" y="610286"/>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4698797" y="2099518"/>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5400000">
                <a:off x="4103100" y="908969"/>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4103103" y="2099518"/>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5400000">
                <a:off x="4111467" y="2103701"/>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2911715" y="2099518"/>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3507409" y="2099519"/>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3805256" y="2099519"/>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4400950" y="2099518"/>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4996644" y="2099519"/>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107859" y="1207652"/>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5400000">
                <a:off x="4103099" y="1506335"/>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5400000">
                <a:off x="4107859" y="1805018"/>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5400000">
                <a:off x="4107858" y="2402384"/>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5400000">
                <a:off x="4103098" y="2999750"/>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75" name="Group 74"/>
            <p:cNvGrpSpPr>
              <a:grpSpLocks/>
            </p:cNvGrpSpPr>
            <p:nvPr/>
          </p:nvGrpSpPr>
          <p:grpSpPr>
            <a:xfrm>
              <a:off x="6248400" y="2495550"/>
              <a:ext cx="2286000" cy="2286000"/>
              <a:chOff x="2613865" y="2099518"/>
              <a:chExt cx="2986834" cy="2986833"/>
            </a:xfrm>
          </p:grpSpPr>
          <p:sp>
            <p:nvSpPr>
              <p:cNvPr id="76" name="Rectangle 75"/>
              <p:cNvSpPr/>
              <p:nvPr/>
            </p:nvSpPr>
            <p:spPr>
              <a:xfrm>
                <a:off x="2613868" y="2099518"/>
                <a:ext cx="2978465" cy="298683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cxnSp>
            <p:nvCxnSpPr>
              <p:cNvPr id="77" name="Straight Connector 76"/>
              <p:cNvCxnSpPr/>
              <p:nvPr/>
            </p:nvCxnSpPr>
            <p:spPr>
              <a:xfrm>
                <a:off x="3209562" y="2099518"/>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5294491" y="2099518"/>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5592333" y="2099518"/>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2613868" y="2099518"/>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5400000">
                <a:off x="4111467" y="2701067"/>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4111467" y="3298433"/>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4111467" y="3597118"/>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5400000">
                <a:off x="4111467" y="610286"/>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4698797" y="2099518"/>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4103100" y="908969"/>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4103103" y="2099518"/>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111467" y="2103701"/>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2911715" y="2099518"/>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3507409" y="2099519"/>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3805256" y="2099519"/>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4400950" y="2099518"/>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4996644" y="2099519"/>
                <a:ext cx="0" cy="298683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rot="5400000">
                <a:off x="4107859" y="1207652"/>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rot="5400000">
                <a:off x="4103099" y="1506335"/>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rot="5400000">
                <a:off x="4107859" y="1805018"/>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rot="5400000">
                <a:off x="4107858" y="2402384"/>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rot="5400000">
                <a:off x="4103098" y="2999750"/>
                <a:ext cx="0" cy="297846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cxnSp>
        <p:nvCxnSpPr>
          <p:cNvPr id="159" name="Straight Connector 158"/>
          <p:cNvCxnSpPr/>
          <p:nvPr/>
        </p:nvCxnSpPr>
        <p:spPr>
          <a:xfrm rot="5400000">
            <a:off x="3810794" y="1123156"/>
            <a:ext cx="1524000" cy="1588"/>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a:off x="4572000" y="1885950"/>
            <a:ext cx="1981200" cy="1588"/>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rot="10800000">
            <a:off x="4572000" y="361950"/>
            <a:ext cx="1981200" cy="152400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a:xfrm rot="5400000">
            <a:off x="3582194" y="3104356"/>
            <a:ext cx="1981200" cy="1588"/>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0800000">
            <a:off x="4572000" y="4095750"/>
            <a:ext cx="1524000" cy="1588"/>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p:nvPr/>
        </p:nvCxnSpPr>
        <p:spPr>
          <a:xfrm rot="16200000" flipV="1">
            <a:off x="4343400" y="2343150"/>
            <a:ext cx="1981200" cy="152400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0800000">
            <a:off x="6553200" y="3638550"/>
            <a:ext cx="1981200" cy="1588"/>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V="1">
            <a:off x="7391350" y="2495601"/>
            <a:ext cx="1191867" cy="1039366"/>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5400000">
            <a:off x="6400803" y="2571751"/>
            <a:ext cx="1219197" cy="914399"/>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745978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par>
                          <p:cTn id="7" fill="hold">
                            <p:stCondLst>
                              <p:cond delay="8561"/>
                            </p:stCondLst>
                            <p:childTnLst>
                              <p:par>
                                <p:cTn id="8" presetID="10" presetClass="entr" presetSubtype="0" fill="hold" nodeType="afterEffect">
                                  <p:stCondLst>
                                    <p:cond delay="0"/>
                                  </p:stCondLst>
                                  <p:childTnLst>
                                    <p:set>
                                      <p:cBhvr>
                                        <p:cTn id="9" dur="1" fill="hold">
                                          <p:stCondLst>
                                            <p:cond delay="0"/>
                                          </p:stCondLst>
                                        </p:cTn>
                                        <p:tgtEl>
                                          <p:spTgt spid="99"/>
                                        </p:tgtEl>
                                        <p:attrNameLst>
                                          <p:attrName>style.visibility</p:attrName>
                                        </p:attrNameLst>
                                      </p:cBhvr>
                                      <p:to>
                                        <p:strVal val="visible"/>
                                      </p:to>
                                    </p:set>
                                    <p:animEffect transition="in" filter="fade">
                                      <p:cBhvr>
                                        <p:cTn id="10" dur="500"/>
                                        <p:tgtEl>
                                          <p:spTgt spid="9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67"/>
                                        </p:tgtEl>
                                        <p:attrNameLst>
                                          <p:attrName>style.visibility</p:attrName>
                                        </p:attrNameLst>
                                      </p:cBhvr>
                                      <p:to>
                                        <p:strVal val="visible"/>
                                      </p:to>
                                    </p:set>
                                    <p:animEffect transition="in" filter="fade">
                                      <p:cBhvr>
                                        <p:cTn id="15" dur="500"/>
                                        <p:tgtEl>
                                          <p:spTgt spid="16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59"/>
                                        </p:tgtEl>
                                        <p:attrNameLst>
                                          <p:attrName>style.visibility</p:attrName>
                                        </p:attrNameLst>
                                      </p:cBhvr>
                                      <p:to>
                                        <p:strVal val="visible"/>
                                      </p:to>
                                    </p:set>
                                    <p:animEffect transition="in" filter="fade">
                                      <p:cBhvr>
                                        <p:cTn id="20" dur="500"/>
                                        <p:tgtEl>
                                          <p:spTgt spid="159"/>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74"/>
                                        </p:tgtEl>
                                        <p:attrNameLst>
                                          <p:attrName>style.visibility</p:attrName>
                                        </p:attrNameLst>
                                      </p:cBhvr>
                                      <p:to>
                                        <p:strVal val="visible"/>
                                      </p:to>
                                    </p:set>
                                    <p:animEffect transition="in" filter="fade">
                                      <p:cBhvr>
                                        <p:cTn id="25" dur="500"/>
                                        <p:tgtEl>
                                          <p:spTgt spid="17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75"/>
                                        </p:tgtEl>
                                        <p:attrNameLst>
                                          <p:attrName>style.visibility</p:attrName>
                                        </p:attrNameLst>
                                      </p:cBhvr>
                                      <p:to>
                                        <p:strVal val="visible"/>
                                      </p:to>
                                    </p:set>
                                    <p:animEffect transition="in" filter="fade">
                                      <p:cBhvr>
                                        <p:cTn id="30" dur="500"/>
                                        <p:tgtEl>
                                          <p:spTgt spid="175"/>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77"/>
                                        </p:tgtEl>
                                        <p:attrNameLst>
                                          <p:attrName>style.visibility</p:attrName>
                                        </p:attrNameLst>
                                      </p:cBhvr>
                                      <p:to>
                                        <p:strVal val="visible"/>
                                      </p:to>
                                    </p:set>
                                    <p:animEffect transition="in" filter="fade">
                                      <p:cBhvr>
                                        <p:cTn id="35" dur="500"/>
                                        <p:tgtEl>
                                          <p:spTgt spid="17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80"/>
                                        </p:tgtEl>
                                        <p:attrNameLst>
                                          <p:attrName>style.visibility</p:attrName>
                                        </p:attrNameLst>
                                      </p:cBhvr>
                                      <p:to>
                                        <p:strVal val="visible"/>
                                      </p:to>
                                    </p:set>
                                    <p:animEffect transition="in" filter="fade">
                                      <p:cBhvr>
                                        <p:cTn id="40" dur="500"/>
                                        <p:tgtEl>
                                          <p:spTgt spid="180"/>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186"/>
                                        </p:tgtEl>
                                        <p:attrNameLst>
                                          <p:attrName>style.visibility</p:attrName>
                                        </p:attrNameLst>
                                      </p:cBhvr>
                                      <p:to>
                                        <p:strVal val="visible"/>
                                      </p:to>
                                    </p:set>
                                    <p:animEffect transition="in" filter="fade">
                                      <p:cBhvr>
                                        <p:cTn id="45" dur="500"/>
                                        <p:tgtEl>
                                          <p:spTgt spid="186"/>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189"/>
                                        </p:tgtEl>
                                        <p:attrNameLst>
                                          <p:attrName>style.visibility</p:attrName>
                                        </p:attrNameLst>
                                      </p:cBhvr>
                                      <p:to>
                                        <p:strVal val="visible"/>
                                      </p:to>
                                    </p:set>
                                    <p:animEffect transition="in" filter="fade">
                                      <p:cBhvr>
                                        <p:cTn id="50" dur="500"/>
                                        <p:tgtEl>
                                          <p:spTgt spid="189"/>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190"/>
                                        </p:tgtEl>
                                        <p:attrNameLst>
                                          <p:attrName>style.visibility</p:attrName>
                                        </p:attrNameLst>
                                      </p:cBhvr>
                                      <p:to>
                                        <p:strVal val="visible"/>
                                      </p:to>
                                    </p:set>
                                    <p:animEffect transition="in" filter="fade">
                                      <p:cBhvr>
                                        <p:cTn id="55" dur="500"/>
                                        <p:tgtEl>
                                          <p:spTgt spid="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304800" y="1047750"/>
            <a:ext cx="3733800" cy="3886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sz="2800" dirty="0" smtClean="0">
                <a:solidFill>
                  <a:schemeClr val="accent1"/>
                </a:solidFill>
                <a:latin typeface="Orly's Font 2" pitchFamily="66" charset="0"/>
              </a:rPr>
              <a:t>Draw a quadrilateral with two sides of 4 inches and two sides of 5 inches.  What type of quadrilaterals could we draw?</a:t>
            </a:r>
          </a:p>
          <a:p>
            <a:pPr marL="0" indent="0">
              <a:buFont typeface="Wingdings" pitchFamily="2" charset="2"/>
              <a:buNone/>
            </a:pPr>
            <a:endParaRPr lang="en-US" sz="2800" dirty="0">
              <a:solidFill>
                <a:schemeClr val="accent1"/>
              </a:solidFill>
              <a:latin typeface="Orly's Font 2" pitchFamily="66" charset="0"/>
            </a:endParaRPr>
          </a:p>
        </p:txBody>
      </p:sp>
      <p:pic>
        <p:nvPicPr>
          <p:cNvPr id="114" name="Picture 2"/>
          <p:cNvPicPr>
            <a:picLocks noChangeAspect="1" noChangeArrowheads="1"/>
          </p:cNvPicPr>
          <p:nvPr/>
        </p:nvPicPr>
        <p:blipFill>
          <a:blip r:embed="rId4"/>
          <a:srcRect/>
          <a:stretch>
            <a:fillRect/>
          </a:stretch>
        </p:blipFill>
        <p:spPr bwMode="auto">
          <a:xfrm>
            <a:off x="4648200" y="2190750"/>
            <a:ext cx="6172200" cy="760044"/>
          </a:xfrm>
          <a:prstGeom prst="rect">
            <a:avLst/>
          </a:prstGeom>
          <a:noFill/>
          <a:ln w="9525">
            <a:noFill/>
            <a:miter lim="800000"/>
            <a:headEnd/>
            <a:tailEnd/>
          </a:ln>
        </p:spPr>
      </p:pic>
      <p:cxnSp>
        <p:nvCxnSpPr>
          <p:cNvPr id="116" name="Straight Connector 115"/>
          <p:cNvCxnSpPr/>
          <p:nvPr/>
        </p:nvCxnSpPr>
        <p:spPr>
          <a:xfrm>
            <a:off x="4648200" y="2114550"/>
            <a:ext cx="2438400" cy="1588"/>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pic>
        <p:nvPicPr>
          <p:cNvPr id="121" name="Picture 2"/>
          <p:cNvPicPr>
            <a:picLocks noChangeAspect="1" noChangeArrowheads="1"/>
          </p:cNvPicPr>
          <p:nvPr/>
        </p:nvPicPr>
        <p:blipFill>
          <a:blip r:embed="rId4"/>
          <a:srcRect/>
          <a:stretch>
            <a:fillRect/>
          </a:stretch>
        </p:blipFill>
        <p:spPr bwMode="auto">
          <a:xfrm rot="16200000">
            <a:off x="2018322" y="-1351572"/>
            <a:ext cx="6172200" cy="760044"/>
          </a:xfrm>
          <a:prstGeom prst="rect">
            <a:avLst/>
          </a:prstGeom>
          <a:noFill/>
          <a:ln w="9525">
            <a:noFill/>
            <a:miter lim="800000"/>
            <a:headEnd/>
            <a:tailEnd/>
          </a:ln>
        </p:spPr>
      </p:pic>
      <p:cxnSp>
        <p:nvCxnSpPr>
          <p:cNvPr id="123" name="Straight Connector 122"/>
          <p:cNvCxnSpPr/>
          <p:nvPr/>
        </p:nvCxnSpPr>
        <p:spPr>
          <a:xfrm rot="5400000" flipH="1" flipV="1">
            <a:off x="3695700" y="1162050"/>
            <a:ext cx="1905000" cy="1588"/>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a:off x="4648200" y="209550"/>
            <a:ext cx="2438400" cy="1588"/>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rot="5400000" flipH="1" flipV="1">
            <a:off x="6134894" y="1161256"/>
            <a:ext cx="1905000" cy="1588"/>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pic>
        <p:nvPicPr>
          <p:cNvPr id="126" name="Picture 2"/>
          <p:cNvPicPr>
            <a:picLocks noChangeAspect="1" noChangeArrowheads="1"/>
          </p:cNvPicPr>
          <p:nvPr/>
        </p:nvPicPr>
        <p:blipFill>
          <a:blip r:embed="rId4"/>
          <a:srcRect/>
          <a:stretch>
            <a:fillRect/>
          </a:stretch>
        </p:blipFill>
        <p:spPr bwMode="auto">
          <a:xfrm rot="17992381">
            <a:off x="2515451" y="1358050"/>
            <a:ext cx="6172200" cy="760044"/>
          </a:xfrm>
          <a:prstGeom prst="rect">
            <a:avLst/>
          </a:prstGeom>
          <a:noFill/>
          <a:ln w="9525">
            <a:noFill/>
            <a:miter lim="800000"/>
            <a:headEnd/>
            <a:tailEnd/>
          </a:ln>
        </p:spPr>
      </p:pic>
      <p:cxnSp>
        <p:nvCxnSpPr>
          <p:cNvPr id="128" name="Straight Connector 127"/>
          <p:cNvCxnSpPr/>
          <p:nvPr/>
        </p:nvCxnSpPr>
        <p:spPr>
          <a:xfrm rot="5400000" flipH="1" flipV="1">
            <a:off x="3390900" y="2914650"/>
            <a:ext cx="1676400" cy="99060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130" name="Picture 2"/>
          <p:cNvPicPr>
            <a:picLocks noChangeAspect="1" noChangeArrowheads="1"/>
          </p:cNvPicPr>
          <p:nvPr/>
        </p:nvPicPr>
        <p:blipFill>
          <a:blip r:embed="rId4"/>
          <a:srcRect/>
          <a:stretch>
            <a:fillRect/>
          </a:stretch>
        </p:blipFill>
        <p:spPr bwMode="auto">
          <a:xfrm>
            <a:off x="4724400" y="2571750"/>
            <a:ext cx="6172200" cy="760044"/>
          </a:xfrm>
          <a:prstGeom prst="rect">
            <a:avLst/>
          </a:prstGeom>
          <a:noFill/>
          <a:ln w="9525">
            <a:noFill/>
            <a:miter lim="800000"/>
            <a:headEnd/>
            <a:tailEnd/>
          </a:ln>
        </p:spPr>
      </p:pic>
      <p:cxnSp>
        <p:nvCxnSpPr>
          <p:cNvPr id="131" name="Straight Connector 130"/>
          <p:cNvCxnSpPr/>
          <p:nvPr/>
        </p:nvCxnSpPr>
        <p:spPr>
          <a:xfrm rot="10800000">
            <a:off x="4724400" y="2571750"/>
            <a:ext cx="2438400" cy="1588"/>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rot="5400000" flipH="1" flipV="1">
            <a:off x="5829300" y="2914650"/>
            <a:ext cx="1676400" cy="99060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rot="10800000">
            <a:off x="3733800" y="4248150"/>
            <a:ext cx="2438400" cy="1588"/>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745978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par>
                          <p:cTn id="7" fill="hold">
                            <p:stCondLst>
                              <p:cond delay="7601"/>
                            </p:stCondLst>
                            <p:childTnLst>
                              <p:par>
                                <p:cTn id="8" presetID="10" presetClass="entr" presetSubtype="0" fill="hold" nodeType="afterEffect">
                                  <p:stCondLst>
                                    <p:cond delay="0"/>
                                  </p:stCondLst>
                                  <p:childTnLst>
                                    <p:set>
                                      <p:cBhvr>
                                        <p:cTn id="9" dur="1" fill="hold">
                                          <p:stCondLst>
                                            <p:cond delay="0"/>
                                          </p:stCondLst>
                                        </p:cTn>
                                        <p:tgtEl>
                                          <p:spTgt spid="114"/>
                                        </p:tgtEl>
                                        <p:attrNameLst>
                                          <p:attrName>style.visibility</p:attrName>
                                        </p:attrNameLst>
                                      </p:cBhvr>
                                      <p:to>
                                        <p:strVal val="visible"/>
                                      </p:to>
                                    </p:set>
                                    <p:animEffect transition="in" filter="fade">
                                      <p:cBhvr>
                                        <p:cTn id="10" dur="500"/>
                                        <p:tgtEl>
                                          <p:spTgt spid="11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16"/>
                                        </p:tgtEl>
                                        <p:attrNameLst>
                                          <p:attrName>style.visibility</p:attrName>
                                        </p:attrNameLst>
                                      </p:cBhvr>
                                      <p:to>
                                        <p:strVal val="visible"/>
                                      </p:to>
                                    </p:set>
                                    <p:animEffect transition="in" filter="fade">
                                      <p:cBhvr>
                                        <p:cTn id="15" dur="500"/>
                                        <p:tgtEl>
                                          <p:spTgt spid="11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500"/>
                                        <p:tgtEl>
                                          <p:spTgt spid="114"/>
                                        </p:tgtEl>
                                      </p:cBhvr>
                                    </p:animEffect>
                                    <p:set>
                                      <p:cBhvr>
                                        <p:cTn id="20" dur="1" fill="hold">
                                          <p:stCondLst>
                                            <p:cond delay="499"/>
                                          </p:stCondLst>
                                        </p:cTn>
                                        <p:tgtEl>
                                          <p:spTgt spid="114"/>
                                        </p:tgtEl>
                                        <p:attrNameLst>
                                          <p:attrName>style.visibility</p:attrName>
                                        </p:attrNameLst>
                                      </p:cBhvr>
                                      <p:to>
                                        <p:strVal val="hidden"/>
                                      </p:to>
                                    </p:se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121"/>
                                        </p:tgtEl>
                                        <p:attrNameLst>
                                          <p:attrName>style.visibility</p:attrName>
                                        </p:attrNameLst>
                                      </p:cBhvr>
                                      <p:to>
                                        <p:strVal val="visible"/>
                                      </p:to>
                                    </p:set>
                                    <p:animEffect transition="in" filter="fade">
                                      <p:cBhvr>
                                        <p:cTn id="24" dur="500"/>
                                        <p:tgtEl>
                                          <p:spTgt spid="12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23"/>
                                        </p:tgtEl>
                                        <p:attrNameLst>
                                          <p:attrName>style.visibility</p:attrName>
                                        </p:attrNameLst>
                                      </p:cBhvr>
                                      <p:to>
                                        <p:strVal val="visible"/>
                                      </p:to>
                                    </p:set>
                                    <p:animEffect transition="in" filter="fade">
                                      <p:cBhvr>
                                        <p:cTn id="29" dur="500"/>
                                        <p:tgtEl>
                                          <p:spTgt spid="123"/>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nodeType="clickEffect">
                                  <p:stCondLst>
                                    <p:cond delay="0"/>
                                  </p:stCondLst>
                                  <p:childTnLst>
                                    <p:animEffect transition="out" filter="fade">
                                      <p:cBhvr>
                                        <p:cTn id="33" dur="500"/>
                                        <p:tgtEl>
                                          <p:spTgt spid="121"/>
                                        </p:tgtEl>
                                      </p:cBhvr>
                                    </p:animEffect>
                                    <p:set>
                                      <p:cBhvr>
                                        <p:cTn id="34" dur="1" fill="hold">
                                          <p:stCondLst>
                                            <p:cond delay="499"/>
                                          </p:stCondLst>
                                        </p:cTn>
                                        <p:tgtEl>
                                          <p:spTgt spid="121"/>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24"/>
                                        </p:tgtEl>
                                        <p:attrNameLst>
                                          <p:attrName>style.visibility</p:attrName>
                                        </p:attrNameLst>
                                      </p:cBhvr>
                                      <p:to>
                                        <p:strVal val="visible"/>
                                      </p:to>
                                    </p:set>
                                    <p:animEffect transition="in" filter="fade">
                                      <p:cBhvr>
                                        <p:cTn id="39" dur="500"/>
                                        <p:tgtEl>
                                          <p:spTgt spid="124"/>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125"/>
                                        </p:tgtEl>
                                        <p:attrNameLst>
                                          <p:attrName>style.visibility</p:attrName>
                                        </p:attrNameLst>
                                      </p:cBhvr>
                                      <p:to>
                                        <p:strVal val="visible"/>
                                      </p:to>
                                    </p:set>
                                    <p:animEffect transition="in" filter="fade">
                                      <p:cBhvr>
                                        <p:cTn id="44" dur="500"/>
                                        <p:tgtEl>
                                          <p:spTgt spid="125"/>
                                        </p:tgtEl>
                                      </p:cBhvr>
                                    </p:animEffect>
                                  </p:childTnLst>
                                </p:cTn>
                              </p:par>
                            </p:childTnLst>
                          </p:cTn>
                        </p:par>
                        <p:par>
                          <p:cTn id="45" fill="hold">
                            <p:stCondLst>
                              <p:cond delay="500"/>
                            </p:stCondLst>
                            <p:childTnLst>
                              <p:par>
                                <p:cTn id="46" presetID="10" presetClass="entr" presetSubtype="0" fill="hold" nodeType="afterEffect">
                                  <p:stCondLst>
                                    <p:cond delay="0"/>
                                  </p:stCondLst>
                                  <p:childTnLst>
                                    <p:set>
                                      <p:cBhvr>
                                        <p:cTn id="47" dur="1" fill="hold">
                                          <p:stCondLst>
                                            <p:cond delay="0"/>
                                          </p:stCondLst>
                                        </p:cTn>
                                        <p:tgtEl>
                                          <p:spTgt spid="126"/>
                                        </p:tgtEl>
                                        <p:attrNameLst>
                                          <p:attrName>style.visibility</p:attrName>
                                        </p:attrNameLst>
                                      </p:cBhvr>
                                      <p:to>
                                        <p:strVal val="visible"/>
                                      </p:to>
                                    </p:set>
                                    <p:animEffect transition="in" filter="fade">
                                      <p:cBhvr>
                                        <p:cTn id="48" dur="500"/>
                                        <p:tgtEl>
                                          <p:spTgt spid="126"/>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128"/>
                                        </p:tgtEl>
                                        <p:attrNameLst>
                                          <p:attrName>style.visibility</p:attrName>
                                        </p:attrNameLst>
                                      </p:cBhvr>
                                      <p:to>
                                        <p:strVal val="visible"/>
                                      </p:to>
                                    </p:set>
                                    <p:animEffect transition="in" filter="fade">
                                      <p:cBhvr>
                                        <p:cTn id="53" dur="500"/>
                                        <p:tgtEl>
                                          <p:spTgt spid="128"/>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xit" presetSubtype="0" fill="hold" nodeType="clickEffect">
                                  <p:stCondLst>
                                    <p:cond delay="0"/>
                                  </p:stCondLst>
                                  <p:childTnLst>
                                    <p:animEffect transition="out" filter="fade">
                                      <p:cBhvr>
                                        <p:cTn id="57" dur="500"/>
                                        <p:tgtEl>
                                          <p:spTgt spid="126"/>
                                        </p:tgtEl>
                                      </p:cBhvr>
                                    </p:animEffect>
                                    <p:set>
                                      <p:cBhvr>
                                        <p:cTn id="58" dur="1" fill="hold">
                                          <p:stCondLst>
                                            <p:cond delay="499"/>
                                          </p:stCondLst>
                                        </p:cTn>
                                        <p:tgtEl>
                                          <p:spTgt spid="126"/>
                                        </p:tgtEl>
                                        <p:attrNameLst>
                                          <p:attrName>style.visibility</p:attrName>
                                        </p:attrNameLst>
                                      </p:cBhvr>
                                      <p:to>
                                        <p:strVal val="hidden"/>
                                      </p:to>
                                    </p:set>
                                  </p:childTnLst>
                                </p:cTn>
                              </p:par>
                            </p:childTnLst>
                          </p:cTn>
                        </p:par>
                        <p:par>
                          <p:cTn id="59" fill="hold">
                            <p:stCondLst>
                              <p:cond delay="500"/>
                            </p:stCondLst>
                            <p:childTnLst>
                              <p:par>
                                <p:cTn id="60" presetID="10" presetClass="entr" presetSubtype="0" fill="hold" nodeType="afterEffect">
                                  <p:stCondLst>
                                    <p:cond delay="0"/>
                                  </p:stCondLst>
                                  <p:childTnLst>
                                    <p:set>
                                      <p:cBhvr>
                                        <p:cTn id="61" dur="1" fill="hold">
                                          <p:stCondLst>
                                            <p:cond delay="0"/>
                                          </p:stCondLst>
                                        </p:cTn>
                                        <p:tgtEl>
                                          <p:spTgt spid="130"/>
                                        </p:tgtEl>
                                        <p:attrNameLst>
                                          <p:attrName>style.visibility</p:attrName>
                                        </p:attrNameLst>
                                      </p:cBhvr>
                                      <p:to>
                                        <p:strVal val="visible"/>
                                      </p:to>
                                    </p:set>
                                    <p:animEffect transition="in" filter="fade">
                                      <p:cBhvr>
                                        <p:cTn id="62" dur="500"/>
                                        <p:tgtEl>
                                          <p:spTgt spid="130"/>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131"/>
                                        </p:tgtEl>
                                        <p:attrNameLst>
                                          <p:attrName>style.visibility</p:attrName>
                                        </p:attrNameLst>
                                      </p:cBhvr>
                                      <p:to>
                                        <p:strVal val="visible"/>
                                      </p:to>
                                    </p:set>
                                    <p:animEffect transition="in" filter="fade">
                                      <p:cBhvr>
                                        <p:cTn id="67" dur="500"/>
                                        <p:tgtEl>
                                          <p:spTgt spid="131"/>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xit" presetSubtype="0" fill="hold" nodeType="clickEffect">
                                  <p:stCondLst>
                                    <p:cond delay="0"/>
                                  </p:stCondLst>
                                  <p:childTnLst>
                                    <p:animEffect transition="out" filter="fade">
                                      <p:cBhvr>
                                        <p:cTn id="71" dur="500"/>
                                        <p:tgtEl>
                                          <p:spTgt spid="130"/>
                                        </p:tgtEl>
                                      </p:cBhvr>
                                    </p:animEffect>
                                    <p:set>
                                      <p:cBhvr>
                                        <p:cTn id="72" dur="1" fill="hold">
                                          <p:stCondLst>
                                            <p:cond delay="499"/>
                                          </p:stCondLst>
                                        </p:cTn>
                                        <p:tgtEl>
                                          <p:spTgt spid="130"/>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134"/>
                                        </p:tgtEl>
                                        <p:attrNameLst>
                                          <p:attrName>style.visibility</p:attrName>
                                        </p:attrNameLst>
                                      </p:cBhvr>
                                      <p:to>
                                        <p:strVal val="visible"/>
                                      </p:to>
                                    </p:set>
                                    <p:animEffect transition="in" filter="fade">
                                      <p:cBhvr>
                                        <p:cTn id="77" dur="500"/>
                                        <p:tgtEl>
                                          <p:spTgt spid="134"/>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135"/>
                                        </p:tgtEl>
                                        <p:attrNameLst>
                                          <p:attrName>style.visibility</p:attrName>
                                        </p:attrNameLst>
                                      </p:cBhvr>
                                      <p:to>
                                        <p:strVal val="visible"/>
                                      </p:to>
                                    </p:set>
                                    <p:animEffect transition="in" filter="fade">
                                      <p:cBhvr>
                                        <p:cTn id="82"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00100" y="1337310"/>
            <a:ext cx="7429500" cy="2308324"/>
          </a:xfrm>
          <a:prstGeom prst="rect">
            <a:avLst/>
          </a:prstGeom>
          <a:noFill/>
        </p:spPr>
        <p:txBody>
          <a:bodyPr>
            <a:spAutoFit/>
          </a:bodyPr>
          <a:lstStyle/>
          <a:p>
            <a:pPr algn="ctr">
              <a:defRPr/>
            </a:pPr>
            <a:r>
              <a:rPr lang="en-US" sz="3600" dirty="0" smtClean="0">
                <a:solidFill>
                  <a:schemeClr val="accent5"/>
                </a:solidFill>
                <a:latin typeface="Orly's Font 2" pitchFamily="66" charset="0"/>
              </a:rPr>
              <a:t>In this lesson you have learned how to draw geometric shapes </a:t>
            </a:r>
            <a:r>
              <a:rPr lang="en-US" sz="3600" dirty="0" smtClean="0">
                <a:solidFill>
                  <a:schemeClr val="accent1"/>
                </a:solidFill>
                <a:latin typeface="Orly's Font 2" pitchFamily="66" charset="0"/>
              </a:rPr>
              <a:t>by using a given length of sides.</a:t>
            </a:r>
            <a:endParaRPr lang="en-US" sz="3600" dirty="0">
              <a:solidFill>
                <a:schemeClr val="accent1"/>
              </a:solidFill>
              <a:latin typeface="Orly's Font 2" pitchFamily="66" charset="0"/>
              <a:ea typeface="Verdana" pitchFamily="34" charset="0"/>
              <a:cs typeface="Verdana" pitchFamily="34" charset="0"/>
            </a:endParaRPr>
          </a:p>
        </p:txBody>
      </p:sp>
    </p:spTree>
    <p:extLst>
      <p:ext uri="{BB962C8B-B14F-4D97-AF65-F5344CB8AC3E}">
        <p14:creationId xmlns:p14="http://schemas.microsoft.com/office/powerpoint/2010/main" xmlns="" val="1832978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Text Placeholder 2"/>
          <p:cNvSpPr txBox="1">
            <a:spLocks/>
          </p:cNvSpPr>
          <p:nvPr/>
        </p:nvSpPr>
        <p:spPr bwMode="auto">
          <a:xfrm>
            <a:off x="304800" y="1047750"/>
            <a:ext cx="3733800" cy="3886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sz="2800" dirty="0" smtClean="0">
                <a:solidFill>
                  <a:schemeClr val="accent1"/>
                </a:solidFill>
                <a:latin typeface="Orly's Font 2" pitchFamily="66" charset="0"/>
              </a:rPr>
              <a:t>Draw a triangle that has lengths of 3 inches, 3 inches, and 6 inches.  How many different types of triangles can you make?</a:t>
            </a:r>
          </a:p>
          <a:p>
            <a:pPr marL="0" indent="0">
              <a:buFont typeface="Wingdings" pitchFamily="2" charset="2"/>
              <a:buNone/>
            </a:pPr>
            <a:endParaRPr lang="en-US" sz="2800" dirty="0">
              <a:solidFill>
                <a:schemeClr val="accent1"/>
              </a:solidFill>
              <a:latin typeface="Orly's Font 2" pitchFamily="66" charset="0"/>
            </a:endParaRPr>
          </a:p>
        </p:txBody>
      </p:sp>
      <p:pic>
        <p:nvPicPr>
          <p:cNvPr id="164" name="Picture 2"/>
          <p:cNvPicPr>
            <a:picLocks noChangeAspect="1" noChangeArrowheads="1"/>
          </p:cNvPicPr>
          <p:nvPr/>
        </p:nvPicPr>
        <p:blipFill>
          <a:blip r:embed="rId4"/>
          <a:srcRect/>
          <a:stretch>
            <a:fillRect/>
          </a:stretch>
        </p:blipFill>
        <p:spPr bwMode="auto">
          <a:xfrm>
            <a:off x="4952999" y="3105150"/>
            <a:ext cx="6806893" cy="838200"/>
          </a:xfrm>
          <a:prstGeom prst="rect">
            <a:avLst/>
          </a:prstGeom>
          <a:noFill/>
          <a:ln w="9525">
            <a:noFill/>
            <a:miter lim="800000"/>
            <a:headEnd/>
            <a:tailEnd/>
          </a:ln>
        </p:spPr>
      </p:pic>
      <p:cxnSp>
        <p:nvCxnSpPr>
          <p:cNvPr id="176" name="Straight Connector 175"/>
          <p:cNvCxnSpPr/>
          <p:nvPr/>
        </p:nvCxnSpPr>
        <p:spPr>
          <a:xfrm>
            <a:off x="4953000" y="3105150"/>
            <a:ext cx="3200400" cy="1588"/>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flipH="1" flipV="1">
            <a:off x="5257800" y="1885950"/>
            <a:ext cx="2438400" cy="1588"/>
          </a:xfrm>
          <a:prstGeom prst="line">
            <a:avLst/>
          </a:prstGeom>
          <a:ln w="38100">
            <a:solidFill>
              <a:schemeClr val="accent3"/>
            </a:solidFill>
            <a:prstDash val="sysDash"/>
          </a:ln>
        </p:spPr>
        <p:style>
          <a:lnRef idx="1">
            <a:schemeClr val="accent1"/>
          </a:lnRef>
          <a:fillRef idx="0">
            <a:schemeClr val="accent1"/>
          </a:fillRef>
          <a:effectRef idx="0">
            <a:schemeClr val="accent1"/>
          </a:effectRef>
          <a:fontRef idx="minor">
            <a:schemeClr val="tx1"/>
          </a:fontRef>
        </p:style>
      </p:cxnSp>
      <p:pic>
        <p:nvPicPr>
          <p:cNvPr id="181" name="Picture 2"/>
          <p:cNvPicPr>
            <a:picLocks noChangeAspect="1" noChangeArrowheads="1"/>
          </p:cNvPicPr>
          <p:nvPr/>
        </p:nvPicPr>
        <p:blipFill>
          <a:blip r:embed="rId4"/>
          <a:srcRect/>
          <a:stretch>
            <a:fillRect/>
          </a:stretch>
        </p:blipFill>
        <p:spPr bwMode="auto">
          <a:xfrm rot="20697026">
            <a:off x="4945088" y="2221896"/>
            <a:ext cx="6806893" cy="838200"/>
          </a:xfrm>
          <a:prstGeom prst="rect">
            <a:avLst/>
          </a:prstGeom>
          <a:noFill/>
          <a:ln w="9525">
            <a:noFill/>
            <a:miter lim="800000"/>
            <a:headEnd/>
            <a:tailEnd/>
          </a:ln>
        </p:spPr>
      </p:pic>
      <p:cxnSp>
        <p:nvCxnSpPr>
          <p:cNvPr id="183" name="Straight Connector 182"/>
          <p:cNvCxnSpPr/>
          <p:nvPr/>
        </p:nvCxnSpPr>
        <p:spPr>
          <a:xfrm flipV="1">
            <a:off x="4953000" y="2724150"/>
            <a:ext cx="1524000" cy="38100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pic>
        <p:nvPicPr>
          <p:cNvPr id="184" name="Picture 2"/>
          <p:cNvPicPr>
            <a:picLocks noChangeAspect="1" noChangeArrowheads="1"/>
          </p:cNvPicPr>
          <p:nvPr/>
        </p:nvPicPr>
        <p:blipFill>
          <a:blip r:embed="rId4"/>
          <a:srcRect/>
          <a:stretch>
            <a:fillRect/>
          </a:stretch>
        </p:blipFill>
        <p:spPr bwMode="auto">
          <a:xfrm rot="782430">
            <a:off x="6331394" y="3548155"/>
            <a:ext cx="6806893" cy="838200"/>
          </a:xfrm>
          <a:prstGeom prst="rect">
            <a:avLst/>
          </a:prstGeom>
          <a:noFill/>
          <a:ln w="9525">
            <a:noFill/>
            <a:miter lim="800000"/>
            <a:headEnd/>
            <a:tailEnd/>
          </a:ln>
        </p:spPr>
      </p:pic>
      <p:cxnSp>
        <p:nvCxnSpPr>
          <p:cNvPr id="185" name="Straight Connector 184"/>
          <p:cNvCxnSpPr/>
          <p:nvPr/>
        </p:nvCxnSpPr>
        <p:spPr>
          <a:xfrm>
            <a:off x="6477000" y="2724150"/>
            <a:ext cx="1676400" cy="38100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765624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163">
                                            <p:txEl>
                                              <p:pRg st="0" end="0"/>
                                            </p:txEl>
                                          </p:spTgt>
                                        </p:tgtEl>
                                        <p:attrNameLst>
                                          <p:attrName>style.visibility</p:attrName>
                                        </p:attrNameLst>
                                      </p:cBhvr>
                                      <p:to>
                                        <p:strVal val="visible"/>
                                      </p:to>
                                    </p:set>
                                  </p:childTnLst>
                                </p:cTn>
                              </p:par>
                            </p:childTnLst>
                          </p:cTn>
                        </p:par>
                        <p:par>
                          <p:cTn id="7" fill="hold">
                            <p:stCondLst>
                              <p:cond delay="7841"/>
                            </p:stCondLst>
                            <p:childTnLst>
                              <p:par>
                                <p:cTn id="8" presetID="10" presetClass="entr" presetSubtype="0" fill="hold" nodeType="afterEffect">
                                  <p:stCondLst>
                                    <p:cond delay="0"/>
                                  </p:stCondLst>
                                  <p:childTnLst>
                                    <p:set>
                                      <p:cBhvr>
                                        <p:cTn id="9" dur="1" fill="hold">
                                          <p:stCondLst>
                                            <p:cond delay="0"/>
                                          </p:stCondLst>
                                        </p:cTn>
                                        <p:tgtEl>
                                          <p:spTgt spid="164"/>
                                        </p:tgtEl>
                                        <p:attrNameLst>
                                          <p:attrName>style.visibility</p:attrName>
                                        </p:attrNameLst>
                                      </p:cBhvr>
                                      <p:to>
                                        <p:strVal val="visible"/>
                                      </p:to>
                                    </p:set>
                                    <p:animEffect transition="in" filter="fade">
                                      <p:cBhvr>
                                        <p:cTn id="10" dur="500"/>
                                        <p:tgtEl>
                                          <p:spTgt spid="16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76"/>
                                        </p:tgtEl>
                                        <p:attrNameLst>
                                          <p:attrName>style.visibility</p:attrName>
                                        </p:attrNameLst>
                                      </p:cBhvr>
                                      <p:to>
                                        <p:strVal val="visible"/>
                                      </p:to>
                                    </p:set>
                                    <p:animEffect transition="in" filter="fade">
                                      <p:cBhvr>
                                        <p:cTn id="15" dur="500"/>
                                        <p:tgtEl>
                                          <p:spTgt spid="17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78"/>
                                        </p:tgtEl>
                                        <p:attrNameLst>
                                          <p:attrName>style.visibility</p:attrName>
                                        </p:attrNameLst>
                                      </p:cBhvr>
                                      <p:to>
                                        <p:strVal val="visible"/>
                                      </p:to>
                                    </p:set>
                                    <p:animEffect transition="in" filter="fade">
                                      <p:cBhvr>
                                        <p:cTn id="20" dur="500"/>
                                        <p:tgtEl>
                                          <p:spTgt spid="17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nodeType="clickEffect">
                                  <p:stCondLst>
                                    <p:cond delay="0"/>
                                  </p:stCondLst>
                                  <p:childTnLst>
                                    <p:animEffect transition="out" filter="fade">
                                      <p:cBhvr>
                                        <p:cTn id="24" dur="500"/>
                                        <p:tgtEl>
                                          <p:spTgt spid="164"/>
                                        </p:tgtEl>
                                      </p:cBhvr>
                                    </p:animEffect>
                                    <p:set>
                                      <p:cBhvr>
                                        <p:cTn id="25" dur="1" fill="hold">
                                          <p:stCondLst>
                                            <p:cond delay="499"/>
                                          </p:stCondLst>
                                        </p:cTn>
                                        <p:tgtEl>
                                          <p:spTgt spid="164"/>
                                        </p:tgtEl>
                                        <p:attrNameLst>
                                          <p:attrName>style.visibility</p:attrName>
                                        </p:attrNameLst>
                                      </p:cBhvr>
                                      <p:to>
                                        <p:strVal val="hidden"/>
                                      </p:to>
                                    </p:set>
                                  </p:childTnLst>
                                </p:cTn>
                              </p:par>
                            </p:childTnLst>
                          </p:cTn>
                        </p:par>
                        <p:par>
                          <p:cTn id="26" fill="hold">
                            <p:stCondLst>
                              <p:cond delay="500"/>
                            </p:stCondLst>
                            <p:childTnLst>
                              <p:par>
                                <p:cTn id="27" presetID="10" presetClass="entr" presetSubtype="0" fill="hold" nodeType="afterEffect">
                                  <p:stCondLst>
                                    <p:cond delay="0"/>
                                  </p:stCondLst>
                                  <p:childTnLst>
                                    <p:set>
                                      <p:cBhvr>
                                        <p:cTn id="28" dur="1" fill="hold">
                                          <p:stCondLst>
                                            <p:cond delay="0"/>
                                          </p:stCondLst>
                                        </p:cTn>
                                        <p:tgtEl>
                                          <p:spTgt spid="181"/>
                                        </p:tgtEl>
                                        <p:attrNameLst>
                                          <p:attrName>style.visibility</p:attrName>
                                        </p:attrNameLst>
                                      </p:cBhvr>
                                      <p:to>
                                        <p:strVal val="visible"/>
                                      </p:to>
                                    </p:set>
                                    <p:animEffect transition="in" filter="fade">
                                      <p:cBhvr>
                                        <p:cTn id="29" dur="500"/>
                                        <p:tgtEl>
                                          <p:spTgt spid="181"/>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83"/>
                                        </p:tgtEl>
                                        <p:attrNameLst>
                                          <p:attrName>style.visibility</p:attrName>
                                        </p:attrNameLst>
                                      </p:cBhvr>
                                      <p:to>
                                        <p:strVal val="visible"/>
                                      </p:to>
                                    </p:set>
                                    <p:animEffect transition="in" filter="fade">
                                      <p:cBhvr>
                                        <p:cTn id="34" dur="500"/>
                                        <p:tgtEl>
                                          <p:spTgt spid="183"/>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nodeType="clickEffect">
                                  <p:stCondLst>
                                    <p:cond delay="0"/>
                                  </p:stCondLst>
                                  <p:childTnLst>
                                    <p:animEffect transition="out" filter="fade">
                                      <p:cBhvr>
                                        <p:cTn id="38" dur="500"/>
                                        <p:tgtEl>
                                          <p:spTgt spid="181"/>
                                        </p:tgtEl>
                                      </p:cBhvr>
                                    </p:animEffect>
                                    <p:set>
                                      <p:cBhvr>
                                        <p:cTn id="39" dur="1" fill="hold">
                                          <p:stCondLst>
                                            <p:cond delay="499"/>
                                          </p:stCondLst>
                                        </p:cTn>
                                        <p:tgtEl>
                                          <p:spTgt spid="181"/>
                                        </p:tgtEl>
                                        <p:attrNameLst>
                                          <p:attrName>style.visibility</p:attrName>
                                        </p:attrNameLst>
                                      </p:cBhvr>
                                      <p:to>
                                        <p:strVal val="hidden"/>
                                      </p:to>
                                    </p:set>
                                  </p:childTnLst>
                                </p:cTn>
                              </p:par>
                            </p:childTnLst>
                          </p:cTn>
                        </p:par>
                        <p:par>
                          <p:cTn id="40" fill="hold">
                            <p:stCondLst>
                              <p:cond delay="500"/>
                            </p:stCondLst>
                            <p:childTnLst>
                              <p:par>
                                <p:cTn id="41" presetID="10" presetClass="entr" presetSubtype="0" fill="hold" nodeType="afterEffect">
                                  <p:stCondLst>
                                    <p:cond delay="0"/>
                                  </p:stCondLst>
                                  <p:childTnLst>
                                    <p:set>
                                      <p:cBhvr>
                                        <p:cTn id="42" dur="1" fill="hold">
                                          <p:stCondLst>
                                            <p:cond delay="0"/>
                                          </p:stCondLst>
                                        </p:cTn>
                                        <p:tgtEl>
                                          <p:spTgt spid="184"/>
                                        </p:tgtEl>
                                        <p:attrNameLst>
                                          <p:attrName>style.visibility</p:attrName>
                                        </p:attrNameLst>
                                      </p:cBhvr>
                                      <p:to>
                                        <p:strVal val="visible"/>
                                      </p:to>
                                    </p:set>
                                    <p:animEffect transition="in" filter="fade">
                                      <p:cBhvr>
                                        <p:cTn id="43" dur="500"/>
                                        <p:tgtEl>
                                          <p:spTgt spid="184"/>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185"/>
                                        </p:tgtEl>
                                        <p:attrNameLst>
                                          <p:attrName>style.visibility</p:attrName>
                                        </p:attrNameLst>
                                      </p:cBhvr>
                                      <p:to>
                                        <p:strVal val="visible"/>
                                      </p:to>
                                    </p:set>
                                    <p:animEffect transition="in" filter="fade">
                                      <p:cBhvr>
                                        <p:cTn id="48" dur="500"/>
                                        <p:tgtEl>
                                          <p:spTgt spid="185"/>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xit" presetSubtype="0" fill="hold" nodeType="clickEffect">
                                  <p:stCondLst>
                                    <p:cond delay="0"/>
                                  </p:stCondLst>
                                  <p:childTnLst>
                                    <p:animEffect transition="out" filter="fade">
                                      <p:cBhvr>
                                        <p:cTn id="52" dur="500"/>
                                        <p:tgtEl>
                                          <p:spTgt spid="184"/>
                                        </p:tgtEl>
                                      </p:cBhvr>
                                    </p:animEffect>
                                    <p:set>
                                      <p:cBhvr>
                                        <p:cTn id="53" dur="1" fill="hold">
                                          <p:stCondLst>
                                            <p:cond delay="499"/>
                                          </p:stCondLst>
                                        </p:cTn>
                                        <p:tgtEl>
                                          <p:spTgt spid="184"/>
                                        </p:tgtEl>
                                        <p:attrNameLst>
                                          <p:attrName>style.visibility</p:attrName>
                                        </p:attrNameLst>
                                      </p:cBhvr>
                                      <p:to>
                                        <p:strVal val="hidden"/>
                                      </p:to>
                                    </p:set>
                                  </p:childTnLst>
                                </p:cTn>
                              </p:par>
                            </p:childTnLst>
                          </p:cTn>
                        </p:par>
                      </p:childTnLst>
                    </p:cTn>
                  </p:par>
                  <p:par>
                    <p:cTn id="54" fill="hold">
                      <p:stCondLst>
                        <p:cond delay="indefinite"/>
                      </p:stCondLst>
                      <p:childTnLst>
                        <p:par>
                          <p:cTn id="55" fill="hold">
                            <p:stCondLst>
                              <p:cond delay="0"/>
                            </p:stCondLst>
                            <p:childTnLst>
                              <p:par>
                                <p:cTn id="56" presetID="10" presetClass="exit" presetSubtype="0" fill="hold" nodeType="clickEffect">
                                  <p:stCondLst>
                                    <p:cond delay="0"/>
                                  </p:stCondLst>
                                  <p:childTnLst>
                                    <p:animEffect transition="out" filter="fade">
                                      <p:cBhvr>
                                        <p:cTn id="57" dur="500"/>
                                        <p:tgtEl>
                                          <p:spTgt spid="178"/>
                                        </p:tgtEl>
                                      </p:cBhvr>
                                    </p:animEffect>
                                    <p:set>
                                      <p:cBhvr>
                                        <p:cTn id="58" dur="1" fill="hold">
                                          <p:stCondLst>
                                            <p:cond delay="499"/>
                                          </p:stCondLst>
                                        </p:cTn>
                                        <p:tgtEl>
                                          <p:spTgt spid="17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gray">
          <a:xfrm>
            <a:off x="342900" y="1282533"/>
            <a:ext cx="8229600" cy="24191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lvl="0" fontAlgn="auto">
              <a:lnSpc>
                <a:spcPct val="90000"/>
              </a:lnSpc>
              <a:spcAft>
                <a:spcPts val="0"/>
              </a:spcAft>
              <a:defRPr/>
            </a:pPr>
            <a:r>
              <a:rPr lang="en-US" sz="2800" kern="0" dirty="0" smtClean="0">
                <a:solidFill>
                  <a:schemeClr val="accent5"/>
                </a:solidFill>
                <a:latin typeface="Orly's Font 2" pitchFamily="66" charset="0"/>
              </a:rPr>
              <a:t>Draw a parallelogram with sides of 6 inches, 6 inches, 8 inches, and 8 inches.  Would you only be able to make one parallelogram?  Could you make another one with the same measurements but that is not congruent to the first?</a:t>
            </a:r>
            <a:endParaRPr lang="en-US" sz="2800" kern="0" dirty="0">
              <a:solidFill>
                <a:schemeClr val="accent5"/>
              </a:solidFill>
              <a:latin typeface="Orly's Font 2" pitchFamily="66" charset="0"/>
            </a:endParaRPr>
          </a:p>
        </p:txBody>
      </p:sp>
    </p:spTree>
    <p:extLst>
      <p:ext uri="{BB962C8B-B14F-4D97-AF65-F5344CB8AC3E}">
        <p14:creationId xmlns:p14="http://schemas.microsoft.com/office/powerpoint/2010/main" xmlns="" val="1681963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Learn Zillion">
      <a:dk1>
        <a:sysClr val="windowText" lastClr="000000"/>
      </a:dk1>
      <a:lt1>
        <a:sysClr val="window" lastClr="FFFFFF"/>
      </a:lt1>
      <a:dk2>
        <a:srgbClr val="7F7F7F"/>
      </a:dk2>
      <a:lt2>
        <a:srgbClr val="BFBFBF"/>
      </a:lt2>
      <a:accent1>
        <a:srgbClr val="0078AE"/>
      </a:accent1>
      <a:accent2>
        <a:srgbClr val="00BCE4"/>
      </a:accent2>
      <a:accent3>
        <a:srgbClr val="E86D1F"/>
      </a:accent3>
      <a:accent4>
        <a:srgbClr val="FFD200"/>
      </a:accent4>
      <a:accent5>
        <a:srgbClr val="5E9732"/>
      </a:accent5>
      <a:accent6>
        <a:srgbClr val="8DC63F"/>
      </a:accent6>
      <a:hlink>
        <a:srgbClr val="000000"/>
      </a:hlink>
      <a:folHlink>
        <a:srgbClr val="000000"/>
      </a:folHlink>
    </a:clrScheme>
    <a:fontScheme name="Learn Zillion">
      <a:majorFont>
        <a:latin typeface="Verdana"/>
        <a:ea typeface=""/>
        <a:cs typeface=""/>
      </a:majorFont>
      <a:minorFont>
        <a:latin typeface="Verdana"/>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w="38100">
          <a:solidFill>
            <a:schemeClr val="accent1"/>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sz="24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38100">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2800" dirty="0" smtClean="0">
            <a:latin typeface="Orly's Font" pitchFamily="66" charset="0"/>
            <a:ea typeface="Verdana" pitchFamily="34" charset="0"/>
            <a:cs typeface="Verdana"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6501</TotalTime>
  <Words>1275</Words>
  <Application>Microsoft Office PowerPoint</Application>
  <PresentationFormat>On-screen Show (16:9)</PresentationFormat>
  <Paragraphs>57</Paragraphs>
  <Slides>11</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Orly's Font 2</vt:lpstr>
      <vt:lpstr>Wingdings</vt:lpstr>
      <vt:lpstr>Verdana</vt:lpstr>
      <vt:lpstr>Calibri</vt:lpstr>
      <vt:lpstr>Courier New</vt:lpstr>
      <vt:lpstr>Office Theme</vt:lpstr>
      <vt:lpstr>Slide 1</vt:lpstr>
      <vt:lpstr>Slide 2</vt:lpstr>
      <vt:lpstr>Slide 3</vt:lpstr>
      <vt:lpstr>Slide 4</vt:lpstr>
      <vt:lpstr>Slide 5</vt:lpstr>
      <vt:lpstr>Slide 6</vt:lpstr>
      <vt:lpstr>Slide 7</vt:lpstr>
      <vt:lpstr>Slide 8</vt:lpstr>
      <vt:lpstr>Slide 9</vt:lpstr>
      <vt:lpstr>Slide 10</vt:lpstr>
      <vt:lpstr>Slide 11</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TM2-1</dc:creator>
  <cp:lastModifiedBy>Shawn</cp:lastModifiedBy>
  <cp:revision>326</cp:revision>
  <dcterms:created xsi:type="dcterms:W3CDTF">2011-06-12T17:04:43Z</dcterms:created>
  <dcterms:modified xsi:type="dcterms:W3CDTF">2012-08-17T13:32:12Z</dcterms:modified>
</cp:coreProperties>
</file>